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7"/>
  </p:notesMasterIdLst>
  <p:sldIdLst>
    <p:sldId id="301" r:id="rId2"/>
    <p:sldId id="304" r:id="rId3"/>
    <p:sldId id="320" r:id="rId4"/>
    <p:sldId id="321" r:id="rId5"/>
    <p:sldId id="325" r:id="rId6"/>
    <p:sldId id="326" r:id="rId7"/>
    <p:sldId id="327" r:id="rId8"/>
    <p:sldId id="322" r:id="rId9"/>
    <p:sldId id="328" r:id="rId10"/>
    <p:sldId id="324" r:id="rId11"/>
    <p:sldId id="323" r:id="rId12"/>
    <p:sldId id="329" r:id="rId13"/>
    <p:sldId id="330" r:id="rId14"/>
    <p:sldId id="331" r:id="rId15"/>
    <p:sldId id="332" r:id="rId16"/>
    <p:sldId id="333" r:id="rId17"/>
    <p:sldId id="335" r:id="rId18"/>
    <p:sldId id="334" r:id="rId19"/>
    <p:sldId id="336" r:id="rId20"/>
    <p:sldId id="347" r:id="rId21"/>
    <p:sldId id="337" r:id="rId22"/>
    <p:sldId id="345" r:id="rId23"/>
    <p:sldId id="344" r:id="rId24"/>
    <p:sldId id="346" r:id="rId25"/>
    <p:sldId id="348" r:id="rId26"/>
    <p:sldId id="342" r:id="rId27"/>
    <p:sldId id="343" r:id="rId28"/>
    <p:sldId id="339" r:id="rId29"/>
    <p:sldId id="340" r:id="rId30"/>
    <p:sldId id="350" r:id="rId31"/>
    <p:sldId id="351" r:id="rId32"/>
    <p:sldId id="352" r:id="rId33"/>
    <p:sldId id="349" r:id="rId34"/>
    <p:sldId id="341" r:id="rId35"/>
    <p:sldId id="305" r:id="rId3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8"/>
    </p:embeddedFont>
    <p:embeddedFont>
      <p:font typeface="Nunito Light" pitchFamily="2" charset="0"/>
      <p:regular r:id="rId39"/>
      <p:italic r:id="rId40"/>
    </p:embeddedFont>
    <p:embeddedFont>
      <p:font typeface="Playfair Display ExtraBold" panose="020B0604020202020204" charset="0"/>
      <p:bold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C4B"/>
    <a:srgbClr val="FF9E97"/>
    <a:srgbClr val="A5DEF1"/>
    <a:srgbClr val="FE9F99"/>
    <a:srgbClr val="F0F0F0"/>
    <a:srgbClr val="08306B"/>
    <a:srgbClr val="F1F1F3"/>
    <a:srgbClr val="6885DC"/>
    <a:srgbClr val="7F1FE0"/>
    <a:srgbClr val="81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D5F789-F7FF-4708-88E7-D03F1C3A4AAA}">
  <a:tblStyle styleId="{38D5F789-F7FF-4708-88E7-D03F1C3A4A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4660"/>
  </p:normalViewPr>
  <p:slideViewPr>
    <p:cSldViewPr>
      <p:cViewPr varScale="1">
        <p:scale>
          <a:sx n="214" d="100"/>
          <a:sy n="214" d="100"/>
        </p:scale>
        <p:origin x="210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125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05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05475" y="3075100"/>
            <a:ext cx="616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30939" y="1536024"/>
            <a:ext cx="1463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05600" y="3855550"/>
            <a:ext cx="6161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>
            <a:spLocks noGrp="1"/>
          </p:cNvSpPr>
          <p:nvPr>
            <p:ph type="pic" idx="2"/>
          </p:nvPr>
        </p:nvSpPr>
        <p:spPr>
          <a:xfrm>
            <a:off x="5083975" y="537575"/>
            <a:ext cx="30201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720000" y="1150025"/>
            <a:ext cx="3852000" cy="3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720000" y="1017796"/>
            <a:ext cx="7704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marL="914400" lvl="1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33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6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7labs.com/blog/train-validation-test-set#:~:text=In%20general%2C%20putting%2080%25%20of,dimension%20of%20the%20data%2C%20etc.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7labs.com/blog/train-validation-test-set#:~:text=In%20general%2C%20putting%2080%25%20of,dimension%20of%20the%20data%2C%20etc.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7labs.com/blog/train-validation-test-set#:~:text=In%20general%2C%20putting%2080%25%20of,dimension%20of%20the%20data%2C%20etc.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7labs.com/blog/train-validation-test-set#:~:text=In%20general%2C%20putting%2080%25%20of,dimension%20of%20the%20data%2C%20etc.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7labs.com/blog/train-validation-test-set#:~:text=In%20general%2C%20putting%2080%25%20of,dimension%20of%20the%20data%2C%20etc.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3;p25">
            <a:extLst>
              <a:ext uri="{FF2B5EF4-FFF2-40B4-BE49-F238E27FC236}">
                <a16:creationId xmlns:a16="http://schemas.microsoft.com/office/drawing/2014/main" id="{79A5962A-2041-4B95-74FD-4C8EA6E6B769}"/>
              </a:ext>
            </a:extLst>
          </p:cNvPr>
          <p:cNvSpPr/>
          <p:nvPr/>
        </p:nvSpPr>
        <p:spPr>
          <a:xfrm>
            <a:off x="746539" y="1240824"/>
            <a:ext cx="1432200" cy="143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25"/>
          <p:cNvGrpSpPr/>
          <p:nvPr/>
        </p:nvGrpSpPr>
        <p:grpSpPr>
          <a:xfrm>
            <a:off x="269239" y="763524"/>
            <a:ext cx="2386800" cy="2386800"/>
            <a:chOff x="269239" y="624399"/>
            <a:chExt cx="2386800" cy="2386800"/>
          </a:xfrm>
        </p:grpSpPr>
        <p:sp>
          <p:nvSpPr>
            <p:cNvPr id="211" name="Google Shape;211;p25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05475" y="3098102"/>
            <a:ext cx="616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Validating ID Submissions using Computer Vision</a:t>
            </a:r>
            <a:endParaRPr sz="3600"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1"/>
          </p:nvPr>
        </p:nvSpPr>
        <p:spPr>
          <a:xfrm>
            <a:off x="705599" y="4068958"/>
            <a:ext cx="631647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Improving the customer experience in applying for a new digital bank account</a:t>
            </a:r>
            <a:endParaRPr dirty="0"/>
          </a:p>
        </p:txBody>
      </p:sp>
      <p:grpSp>
        <p:nvGrpSpPr>
          <p:cNvPr id="217" name="Google Shape;217;p25"/>
          <p:cNvGrpSpPr/>
          <p:nvPr/>
        </p:nvGrpSpPr>
        <p:grpSpPr>
          <a:xfrm>
            <a:off x="5117075" y="1073814"/>
            <a:ext cx="2582400" cy="289350"/>
            <a:chOff x="6967625" y="394825"/>
            <a:chExt cx="2582400" cy="289350"/>
          </a:xfrm>
        </p:grpSpPr>
        <p:sp>
          <p:nvSpPr>
            <p:cNvPr id="218" name="Google Shape;218;p25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6" name="Google Shape;246;p25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47" name="Google Shape;247;p25"/>
          <p:cNvGrpSpPr/>
          <p:nvPr/>
        </p:nvGrpSpPr>
        <p:grpSpPr>
          <a:xfrm rot="5400000">
            <a:off x="8092063" y="4120614"/>
            <a:ext cx="677400" cy="289350"/>
            <a:chOff x="7539125" y="394825"/>
            <a:chExt cx="677400" cy="289350"/>
          </a:xfrm>
        </p:grpSpPr>
        <p:sp>
          <p:nvSpPr>
            <p:cNvPr id="248" name="Google Shape;248;p25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6815;p51">
            <a:extLst>
              <a:ext uri="{FF2B5EF4-FFF2-40B4-BE49-F238E27FC236}">
                <a16:creationId xmlns:a16="http://schemas.microsoft.com/office/drawing/2014/main" id="{A553D482-C96D-E051-C176-10443351A553}"/>
              </a:ext>
            </a:extLst>
          </p:cNvPr>
          <p:cNvGrpSpPr>
            <a:grpSpLocks noChangeAspect="1"/>
          </p:cNvGrpSpPr>
          <p:nvPr/>
        </p:nvGrpSpPr>
        <p:grpSpPr>
          <a:xfrm>
            <a:off x="884282" y="1447636"/>
            <a:ext cx="720000" cy="720000"/>
            <a:chOff x="-44512325" y="3176075"/>
            <a:chExt cx="300900" cy="300900"/>
          </a:xfrm>
          <a:solidFill>
            <a:schemeClr val="bg1">
              <a:lumMod val="50000"/>
            </a:schemeClr>
          </a:solidFill>
        </p:grpSpPr>
        <p:sp>
          <p:nvSpPr>
            <p:cNvPr id="6" name="Google Shape;6816;p51">
              <a:extLst>
                <a:ext uri="{FF2B5EF4-FFF2-40B4-BE49-F238E27FC236}">
                  <a16:creationId xmlns:a16="http://schemas.microsoft.com/office/drawing/2014/main" id="{8B4BD37D-B9DD-744A-5E2B-5E2AF6D6A43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17;p51">
              <a:extLst>
                <a:ext uri="{FF2B5EF4-FFF2-40B4-BE49-F238E27FC236}">
                  <a16:creationId xmlns:a16="http://schemas.microsoft.com/office/drawing/2014/main" id="{372DC598-42CE-7983-2364-B26116A5E5DE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18;p51">
              <a:extLst>
                <a:ext uri="{FF2B5EF4-FFF2-40B4-BE49-F238E27FC236}">
                  <a16:creationId xmlns:a16="http://schemas.microsoft.com/office/drawing/2014/main" id="{B81CACB5-9BA0-5522-447F-AE4C91997A63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308;p48">
            <a:extLst>
              <a:ext uri="{FF2B5EF4-FFF2-40B4-BE49-F238E27FC236}">
                <a16:creationId xmlns:a16="http://schemas.microsoft.com/office/drawing/2014/main" id="{F9A85B6A-3055-9572-B092-479DC8136179}"/>
              </a:ext>
            </a:extLst>
          </p:cNvPr>
          <p:cNvGrpSpPr>
            <a:grpSpLocks noChangeAspect="1"/>
          </p:cNvGrpSpPr>
          <p:nvPr/>
        </p:nvGrpSpPr>
        <p:grpSpPr>
          <a:xfrm>
            <a:off x="1244282" y="1918888"/>
            <a:ext cx="840047" cy="540000"/>
            <a:chOff x="-27721750" y="3598250"/>
            <a:chExt cx="297750" cy="191400"/>
          </a:xfrm>
          <a:solidFill>
            <a:schemeClr val="tx1"/>
          </a:solidFill>
        </p:grpSpPr>
        <p:sp>
          <p:nvSpPr>
            <p:cNvPr id="3" name="Google Shape;5309;p48">
              <a:extLst>
                <a:ext uri="{FF2B5EF4-FFF2-40B4-BE49-F238E27FC236}">
                  <a16:creationId xmlns:a16="http://schemas.microsoft.com/office/drawing/2014/main" id="{6EADCE06-7CEC-96A2-A159-DAF083AA0618}"/>
                </a:ext>
              </a:extLst>
            </p:cNvPr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310;p48">
              <a:extLst>
                <a:ext uri="{FF2B5EF4-FFF2-40B4-BE49-F238E27FC236}">
                  <a16:creationId xmlns:a16="http://schemas.microsoft.com/office/drawing/2014/main" id="{99C1A1AF-B7E2-A4EC-E52F-8A10A3519016}"/>
                </a:ext>
              </a:extLst>
            </p:cNvPr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385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B52140B7-BE32-08DC-8364-4B1AF8CCE7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Scores (Improved Model 3)</a:t>
            </a:r>
            <a:endParaRPr sz="2400" dirty="0"/>
          </a:p>
        </p:txBody>
      </p:sp>
      <p:sp>
        <p:nvSpPr>
          <p:cNvPr id="6" name="Google Shape;261;p26">
            <a:extLst>
              <a:ext uri="{FF2B5EF4-FFF2-40B4-BE49-F238E27FC236}">
                <a16:creationId xmlns:a16="http://schemas.microsoft.com/office/drawing/2014/main" id="{D9F707E9-06BE-E51B-1882-4C13091D0D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504" y="699542"/>
            <a:ext cx="4896544" cy="390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Dataset</a:t>
            </a:r>
            <a:r>
              <a:rPr lang="en-SG" dirty="0"/>
              <a:t>: 500 photos of ID cards, 500 of passport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Train-</a:t>
            </a:r>
            <a:r>
              <a:rPr lang="en-SG" b="1" dirty="0" err="1"/>
              <a:t>val</a:t>
            </a:r>
            <a:r>
              <a:rPr lang="en-SG" b="1" dirty="0"/>
              <a:t>-test split</a:t>
            </a:r>
            <a:r>
              <a:rPr lang="en-SG" dirty="0"/>
              <a:t>: 60-20-20 (</a:t>
            </a:r>
            <a:r>
              <a:rPr lang="en-SG" dirty="0">
                <a:hlinkClick r:id="rId2"/>
              </a:rPr>
              <a:t>v7, Feb 23</a:t>
            </a:r>
            <a:r>
              <a:rPr lang="en-SG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 err="1"/>
              <a:t>Preprocessing</a:t>
            </a:r>
            <a:r>
              <a:rPr lang="en-GB" dirty="0"/>
              <a:t>: Stretch image to 640 x 640 pixels (required by YOLO)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Augmentation</a:t>
            </a:r>
            <a:r>
              <a:rPr lang="en-GB" dirty="0"/>
              <a:t>: None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Batch</a:t>
            </a:r>
            <a:r>
              <a:rPr lang="en-GB" dirty="0"/>
              <a:t>: 8 (capped by my hardware)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Epochs</a:t>
            </a:r>
            <a:r>
              <a:rPr lang="en-GB" dirty="0"/>
              <a:t>: 100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Starting weights </a:t>
            </a:r>
            <a:r>
              <a:rPr lang="en-GB" dirty="0"/>
              <a:t>: pretrained YOLOv5l on COCO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Freeze</a:t>
            </a:r>
            <a:r>
              <a:rPr lang="en-GB" dirty="0"/>
              <a:t>: 0 layers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9FBD8-68E4-7DB1-A05A-6CF4EA7ECEDE}"/>
              </a:ext>
            </a:extLst>
          </p:cNvPr>
          <p:cNvSpPr txBox="1"/>
          <p:nvPr/>
        </p:nvSpPr>
        <p:spPr>
          <a:xfrm>
            <a:off x="251520" y="4619912"/>
            <a:ext cx="7632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*: gamma exposure: changes the intensity of light of </a:t>
            </a:r>
            <a:r>
              <a:rPr lang="en-GB" sz="1000" dirty="0" err="1"/>
              <a:t>grays</a:t>
            </a:r>
            <a:r>
              <a:rPr lang="en-GB" sz="1000" dirty="0"/>
              <a:t> while keeping full black and white true (as opposed to brightness, which raises/lowers intensity of light across all colours)</a:t>
            </a:r>
            <a:endParaRPr lang="en-SG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450C8-5DE4-C3D0-5AC1-6EC594E2784A}"/>
              </a:ext>
            </a:extLst>
          </p:cNvPr>
          <p:cNvSpPr txBox="1"/>
          <p:nvPr/>
        </p:nvSpPr>
        <p:spPr>
          <a:xfrm>
            <a:off x="3419872" y="699542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64F3C-41F4-D916-0A6C-62F7618883DF}"/>
              </a:ext>
            </a:extLst>
          </p:cNvPr>
          <p:cNvSpPr txBox="1"/>
          <p:nvPr/>
        </p:nvSpPr>
        <p:spPr>
          <a:xfrm>
            <a:off x="4572000" y="1203598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E26ED-3D2F-C1AE-AB58-0A77C0B7997E}"/>
              </a:ext>
            </a:extLst>
          </p:cNvPr>
          <p:cNvSpPr txBox="1"/>
          <p:nvPr/>
        </p:nvSpPr>
        <p:spPr>
          <a:xfrm>
            <a:off x="1403648" y="2427734"/>
            <a:ext cx="108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7030A0"/>
                </a:solidFill>
              </a:rPr>
              <a:t>Different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E1C6E-9F8B-6C3B-6399-498F9E28CD9E}"/>
              </a:ext>
            </a:extLst>
          </p:cNvPr>
          <p:cNvSpPr txBox="1"/>
          <p:nvPr/>
        </p:nvSpPr>
        <p:spPr>
          <a:xfrm>
            <a:off x="2627784" y="1687909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C2513-E456-1462-7C90-E4A9ED796060}"/>
              </a:ext>
            </a:extLst>
          </p:cNvPr>
          <p:cNvSpPr txBox="1"/>
          <p:nvPr/>
        </p:nvSpPr>
        <p:spPr>
          <a:xfrm>
            <a:off x="1691680" y="1419622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E96A-09DE-D91F-8391-1E7553782209}"/>
              </a:ext>
            </a:extLst>
          </p:cNvPr>
          <p:cNvSpPr txBox="1"/>
          <p:nvPr/>
        </p:nvSpPr>
        <p:spPr>
          <a:xfrm>
            <a:off x="1187624" y="1923678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6F299E-DF7B-6A9B-DA3D-7C6A0910FF96}"/>
              </a:ext>
            </a:extLst>
          </p:cNvPr>
          <p:cNvSpPr txBox="1"/>
          <p:nvPr/>
        </p:nvSpPr>
        <p:spPr>
          <a:xfrm>
            <a:off x="3347864" y="2191965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8A60F-1134-7FF3-3B1C-0C66A99544B4}"/>
              </a:ext>
            </a:extLst>
          </p:cNvPr>
          <p:cNvSpPr txBox="1"/>
          <p:nvPr/>
        </p:nvSpPr>
        <p:spPr>
          <a:xfrm>
            <a:off x="2987824" y="967829"/>
            <a:ext cx="936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7030A0"/>
                </a:solidFill>
              </a:rPr>
              <a:t>Different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BB809F-3F47-FB00-F9AF-40C8BD54F963}"/>
              </a:ext>
            </a:extLst>
          </p:cNvPr>
          <p:cNvSpPr/>
          <p:nvPr/>
        </p:nvSpPr>
        <p:spPr>
          <a:xfrm>
            <a:off x="5652120" y="2143446"/>
            <a:ext cx="3168352" cy="9221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tx1"/>
                </a:solidFill>
              </a:rPr>
              <a:t>Not sure about this one – do I need further training if the transfer learning is so good?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12884C-7C9E-B0EF-3F6A-C421805D3845}"/>
              </a:ext>
            </a:extLst>
          </p:cNvPr>
          <p:cNvCxnSpPr>
            <a:cxnSpLocks/>
          </p:cNvCxnSpPr>
          <p:nvPr/>
        </p:nvCxnSpPr>
        <p:spPr>
          <a:xfrm>
            <a:off x="2411760" y="2565622"/>
            <a:ext cx="324036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B52140B7-BE32-08DC-8364-4B1AF8CCE7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Scores (Improved Model 4)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9FBD8-68E4-7DB1-A05A-6CF4EA7ECEDE}"/>
              </a:ext>
            </a:extLst>
          </p:cNvPr>
          <p:cNvSpPr txBox="1"/>
          <p:nvPr/>
        </p:nvSpPr>
        <p:spPr>
          <a:xfrm>
            <a:off x="251520" y="4619912"/>
            <a:ext cx="7632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*: gamma exposure: changes the intensity of light of </a:t>
            </a:r>
            <a:r>
              <a:rPr lang="en-GB" sz="1000" dirty="0" err="1"/>
              <a:t>grays</a:t>
            </a:r>
            <a:r>
              <a:rPr lang="en-GB" sz="1000" dirty="0"/>
              <a:t> while keeping full black and white true (as opposed to brightness, which raises/lowers intensity of light across all colours)</a:t>
            </a:r>
            <a:endParaRPr lang="en-SG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450C8-5DE4-C3D0-5AC1-6EC594E2784A}"/>
              </a:ext>
            </a:extLst>
          </p:cNvPr>
          <p:cNvSpPr txBox="1"/>
          <p:nvPr/>
        </p:nvSpPr>
        <p:spPr>
          <a:xfrm>
            <a:off x="3419872" y="699542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64F3C-41F4-D916-0A6C-62F7618883DF}"/>
              </a:ext>
            </a:extLst>
          </p:cNvPr>
          <p:cNvSpPr txBox="1"/>
          <p:nvPr/>
        </p:nvSpPr>
        <p:spPr>
          <a:xfrm>
            <a:off x="4572000" y="1203598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E26ED-3D2F-C1AE-AB58-0A77C0B7997E}"/>
              </a:ext>
            </a:extLst>
          </p:cNvPr>
          <p:cNvSpPr txBox="1"/>
          <p:nvPr/>
        </p:nvSpPr>
        <p:spPr>
          <a:xfrm>
            <a:off x="1331640" y="1419622"/>
            <a:ext cx="108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7030A0"/>
                </a:solidFill>
              </a:rPr>
              <a:t>Different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E1C6E-9F8B-6C3B-6399-498F9E28CD9E}"/>
              </a:ext>
            </a:extLst>
          </p:cNvPr>
          <p:cNvSpPr txBox="1"/>
          <p:nvPr/>
        </p:nvSpPr>
        <p:spPr>
          <a:xfrm>
            <a:off x="2627784" y="2651733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C2513-E456-1462-7C90-E4A9ED796060}"/>
              </a:ext>
            </a:extLst>
          </p:cNvPr>
          <p:cNvSpPr txBox="1"/>
          <p:nvPr/>
        </p:nvSpPr>
        <p:spPr>
          <a:xfrm>
            <a:off x="1259632" y="2912045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E96A-09DE-D91F-8391-1E7553782209}"/>
              </a:ext>
            </a:extLst>
          </p:cNvPr>
          <p:cNvSpPr txBox="1"/>
          <p:nvPr/>
        </p:nvSpPr>
        <p:spPr>
          <a:xfrm>
            <a:off x="3347864" y="3147814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6F299E-DF7B-6A9B-DA3D-7C6A0910FF96}"/>
              </a:ext>
            </a:extLst>
          </p:cNvPr>
          <p:cNvSpPr txBox="1"/>
          <p:nvPr/>
        </p:nvSpPr>
        <p:spPr>
          <a:xfrm>
            <a:off x="1484040" y="3416101"/>
            <a:ext cx="107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7030A0"/>
                </a:solidFill>
              </a:rPr>
              <a:t>Different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29687-CD38-072A-9ABE-4010C63D762F}"/>
              </a:ext>
            </a:extLst>
          </p:cNvPr>
          <p:cNvSpPr txBox="1"/>
          <p:nvPr/>
        </p:nvSpPr>
        <p:spPr>
          <a:xfrm>
            <a:off x="2987824" y="967829"/>
            <a:ext cx="936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7030A0"/>
                </a:solidFill>
              </a:rPr>
              <a:t>Different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D5E5D6-D809-8EBF-1C75-0E0B38A576BB}"/>
              </a:ext>
            </a:extLst>
          </p:cNvPr>
          <p:cNvSpPr/>
          <p:nvPr/>
        </p:nvSpPr>
        <p:spPr>
          <a:xfrm>
            <a:off x="5760132" y="3154784"/>
            <a:ext cx="3168352" cy="9221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tx1"/>
                </a:solidFill>
              </a:rPr>
              <a:t>Not sure about this one too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6E7AD4-7BEC-3FC0-298A-F00797C9FD42}"/>
              </a:ext>
            </a:extLst>
          </p:cNvPr>
          <p:cNvCxnSpPr>
            <a:cxnSpLocks/>
          </p:cNvCxnSpPr>
          <p:nvPr/>
        </p:nvCxnSpPr>
        <p:spPr>
          <a:xfrm>
            <a:off x="2519772" y="3576960"/>
            <a:ext cx="324036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6E79AB-9889-3599-4166-0F1530BD3A34}"/>
              </a:ext>
            </a:extLst>
          </p:cNvPr>
          <p:cNvCxnSpPr>
            <a:cxnSpLocks/>
          </p:cNvCxnSpPr>
          <p:nvPr/>
        </p:nvCxnSpPr>
        <p:spPr>
          <a:xfrm>
            <a:off x="2267744" y="1635646"/>
            <a:ext cx="3492388" cy="187220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61;p26">
            <a:extLst>
              <a:ext uri="{FF2B5EF4-FFF2-40B4-BE49-F238E27FC236}">
                <a16:creationId xmlns:a16="http://schemas.microsoft.com/office/drawing/2014/main" id="{D9F707E9-06BE-E51B-1882-4C13091D0D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504" y="699542"/>
            <a:ext cx="4896544" cy="390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Dataset</a:t>
            </a:r>
            <a:r>
              <a:rPr lang="en-SG" dirty="0"/>
              <a:t>: 500 photos of ID cards, 500 of passport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Train-</a:t>
            </a:r>
            <a:r>
              <a:rPr lang="en-SG" b="1" dirty="0" err="1"/>
              <a:t>val</a:t>
            </a:r>
            <a:r>
              <a:rPr lang="en-SG" b="1" dirty="0"/>
              <a:t>-test split</a:t>
            </a:r>
            <a:r>
              <a:rPr lang="en-SG" dirty="0"/>
              <a:t>: 60-20-20 (</a:t>
            </a:r>
            <a:r>
              <a:rPr lang="en-SG" dirty="0">
                <a:hlinkClick r:id="rId2"/>
              </a:rPr>
              <a:t>v7, Feb 23</a:t>
            </a:r>
            <a:r>
              <a:rPr lang="en-SG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 err="1"/>
              <a:t>Preprocessing</a:t>
            </a:r>
            <a:r>
              <a:rPr lang="en-GB" dirty="0"/>
              <a:t>: Stretch image to 640 x 640 pixels (required by YOLO)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Augmentation</a:t>
            </a:r>
            <a:r>
              <a:rPr lang="en-GB" dirty="0"/>
              <a:t>: </a:t>
            </a:r>
          </a:p>
          <a:p>
            <a:pPr marL="628650" lvl="1" indent="-171450" algn="l">
              <a:spcAft>
                <a:spcPts val="600"/>
              </a:spcAft>
              <a:buFontTx/>
              <a:buChar char="-"/>
            </a:pPr>
            <a:r>
              <a:rPr lang="en-GB" dirty="0"/>
              <a:t>Crop: 0% minimum zoom, 10% maximum zoom</a:t>
            </a:r>
          </a:p>
          <a:p>
            <a:pPr marL="628650" lvl="1" indent="-171450" algn="l">
              <a:spcAft>
                <a:spcPts val="600"/>
              </a:spcAft>
              <a:buFontTx/>
              <a:buChar char="-"/>
            </a:pPr>
            <a:r>
              <a:rPr lang="en-GB" dirty="0"/>
              <a:t>Rotation: between -15</a:t>
            </a:r>
            <a:r>
              <a:rPr lang="en-GB" baseline="30000" dirty="0"/>
              <a:t>o</a:t>
            </a:r>
            <a:r>
              <a:rPr lang="en-GB" dirty="0"/>
              <a:t> to +15</a:t>
            </a:r>
            <a:r>
              <a:rPr lang="en-GB" baseline="30000" dirty="0"/>
              <a:t>o</a:t>
            </a:r>
          </a:p>
          <a:p>
            <a:pPr marL="628650" lvl="1" indent="-171450" algn="l">
              <a:spcAft>
                <a:spcPts val="600"/>
              </a:spcAft>
              <a:buFontTx/>
              <a:buChar char="-"/>
            </a:pPr>
            <a:r>
              <a:rPr lang="en-GB" dirty="0"/>
              <a:t>Brightness: between -10% and +10%</a:t>
            </a:r>
          </a:p>
          <a:p>
            <a:pPr marL="628650" lvl="1" indent="-171450" algn="l">
              <a:spcAft>
                <a:spcPts val="600"/>
              </a:spcAft>
              <a:buFontTx/>
              <a:buChar char="-"/>
            </a:pPr>
            <a:r>
              <a:rPr lang="en-GB" dirty="0"/>
              <a:t>Exposure*: between -7% and +7%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Batch</a:t>
            </a:r>
            <a:r>
              <a:rPr lang="en-GB" dirty="0"/>
              <a:t>: 8 (capped by my hardware)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Epochs</a:t>
            </a:r>
            <a:r>
              <a:rPr lang="en-GB" dirty="0"/>
              <a:t>: 100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Starting weights</a:t>
            </a:r>
            <a:r>
              <a:rPr lang="en-GB" dirty="0"/>
              <a:t>: pretrained YOLOv5l on COCO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Freeze</a:t>
            </a:r>
            <a:r>
              <a:rPr lang="en-GB" dirty="0"/>
              <a:t>: 0 layers</a:t>
            </a:r>
          </a:p>
        </p:txBody>
      </p:sp>
    </p:spTree>
    <p:extLst>
      <p:ext uri="{BB962C8B-B14F-4D97-AF65-F5344CB8AC3E}">
        <p14:creationId xmlns:p14="http://schemas.microsoft.com/office/powerpoint/2010/main" val="318457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1C16CF7D-FECF-E899-8B5B-7814951E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Progress update (24 Feb 2023)</a:t>
            </a:r>
            <a:endParaRPr sz="2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D1C4A9D-4987-948B-4C68-F9BA423C6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811523"/>
              </p:ext>
            </p:extLst>
          </p:nvPr>
        </p:nvGraphicFramePr>
        <p:xfrm>
          <a:off x="107505" y="2643758"/>
          <a:ext cx="8928992" cy="1006871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687556">
                  <a:extLst>
                    <a:ext uri="{9D8B030D-6E8A-4147-A177-3AD203B41FA5}">
                      <a16:colId xmlns:a16="http://schemas.microsoft.com/office/drawing/2014/main" val="3982362901"/>
                    </a:ext>
                  </a:extLst>
                </a:gridCol>
                <a:gridCol w="3308025">
                  <a:extLst>
                    <a:ext uri="{9D8B030D-6E8A-4147-A177-3AD203B41FA5}">
                      <a16:colId xmlns:a16="http://schemas.microsoft.com/office/drawing/2014/main" val="1433355215"/>
                    </a:ext>
                  </a:extLst>
                </a:gridCol>
                <a:gridCol w="3933411">
                  <a:extLst>
                    <a:ext uri="{9D8B030D-6E8A-4147-A177-3AD203B41FA5}">
                      <a16:colId xmlns:a16="http://schemas.microsoft.com/office/drawing/2014/main" val="1852742744"/>
                    </a:ext>
                  </a:extLst>
                </a:gridCol>
              </a:tblGrid>
              <a:tr h="166928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done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next (before next update)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3564"/>
                  </a:ext>
                </a:extLst>
              </a:tr>
              <a:tr h="166928">
                <a:tc>
                  <a:txBody>
                    <a:bodyPr/>
                    <a:lstStyle/>
                    <a:p>
                      <a:r>
                        <a:rPr lang="en-SG" sz="1200" b="1" dirty="0"/>
                        <a:t>Business case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b="1" dirty="0"/>
                        <a:t>Pause, focus on technical portion first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b="1" dirty="0"/>
                        <a:t>Pause, focus on technical portion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498538"/>
                  </a:ext>
                </a:extLst>
              </a:tr>
              <a:tr h="458231">
                <a:tc>
                  <a:txBody>
                    <a:bodyPr/>
                    <a:lstStyle/>
                    <a:p>
                      <a:r>
                        <a:rPr lang="en-SG" sz="1200" b="1" dirty="0"/>
                        <a:t>Modelling</a:t>
                      </a:r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Baseline + 3 improved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6" indent="-285750">
                        <a:buFontTx/>
                        <a:buChar char="-"/>
                      </a:pPr>
                      <a:r>
                        <a:rPr lang="en-SG" sz="1100" dirty="0"/>
                        <a:t>Model pruning? E.g. 0.3-0.5 sparsity (dropout)</a:t>
                      </a:r>
                    </a:p>
                    <a:p>
                      <a:pPr marL="285750" lvl="6" indent="-285750">
                        <a:buFontTx/>
                        <a:buChar char="-"/>
                      </a:pPr>
                      <a:r>
                        <a:rPr lang="en-SG" sz="1100" dirty="0"/>
                        <a:t>Try </a:t>
                      </a:r>
                      <a:r>
                        <a:rPr lang="en-SG" sz="1100" dirty="0" err="1"/>
                        <a:t>streamlit</a:t>
                      </a:r>
                      <a:endParaRPr lang="en-SG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67136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1BADC-59D3-E9D5-ED91-4DD260B34225}"/>
              </a:ext>
            </a:extLst>
          </p:cNvPr>
          <p:cNvGrpSpPr/>
          <p:nvPr/>
        </p:nvGrpSpPr>
        <p:grpSpPr>
          <a:xfrm>
            <a:off x="3275856" y="1568219"/>
            <a:ext cx="216021" cy="432048"/>
            <a:chOff x="1403647" y="1203598"/>
            <a:chExt cx="216021" cy="43204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B98010-1C40-501E-0BE5-39B02CED0C58}"/>
                </a:ext>
              </a:extLst>
            </p:cNvPr>
            <p:cNvCxnSpPr/>
            <p:nvPr/>
          </p:nvCxnSpPr>
          <p:spPr>
            <a:xfrm>
              <a:off x="1403648" y="1203598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B8B5A9C2-7AF6-6329-20B0-29FC1F69E7E6}"/>
                </a:ext>
              </a:extLst>
            </p:cNvPr>
            <p:cNvSpPr/>
            <p:nvPr/>
          </p:nvSpPr>
          <p:spPr>
            <a:xfrm rot="5400000">
              <a:off x="1403647" y="1203601"/>
              <a:ext cx="216022" cy="21602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B4DE1CE1-5B4B-25F5-E77C-22F9EDFF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58" y="771550"/>
            <a:ext cx="6817683" cy="16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58A24F-CE33-CBEB-D71F-27B6A1F8B9CD}"/>
              </a:ext>
            </a:extLst>
          </p:cNvPr>
          <p:cNvSpPr txBox="1"/>
          <p:nvPr/>
        </p:nvSpPr>
        <p:spPr>
          <a:xfrm>
            <a:off x="3275855" y="1743469"/>
            <a:ext cx="12241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b="1" dirty="0">
                <a:solidFill>
                  <a:srgbClr val="FF0000"/>
                </a:solidFill>
              </a:rPr>
              <a:t>4x models done!</a:t>
            </a:r>
          </a:p>
        </p:txBody>
      </p:sp>
    </p:spTree>
    <p:extLst>
      <p:ext uri="{BB962C8B-B14F-4D97-AF65-F5344CB8AC3E}">
        <p14:creationId xmlns:p14="http://schemas.microsoft.com/office/powerpoint/2010/main" val="123992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D19677-766B-AE2E-30BE-E15BC6288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14697"/>
              </p:ext>
            </p:extLst>
          </p:nvPr>
        </p:nvGraphicFramePr>
        <p:xfrm>
          <a:off x="108504" y="507527"/>
          <a:ext cx="8964004" cy="1744256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850906421"/>
                    </a:ext>
                  </a:extLst>
                </a:gridCol>
                <a:gridCol w="1944001">
                  <a:extLst>
                    <a:ext uri="{9D8B030D-6E8A-4147-A177-3AD203B41FA5}">
                      <a16:colId xmlns:a16="http://schemas.microsoft.com/office/drawing/2014/main" val="3779444781"/>
                    </a:ext>
                  </a:extLst>
                </a:gridCol>
                <a:gridCol w="1944001">
                  <a:extLst>
                    <a:ext uri="{9D8B030D-6E8A-4147-A177-3AD203B41FA5}">
                      <a16:colId xmlns:a16="http://schemas.microsoft.com/office/drawing/2014/main" val="3110282003"/>
                    </a:ext>
                  </a:extLst>
                </a:gridCol>
                <a:gridCol w="1944001">
                  <a:extLst>
                    <a:ext uri="{9D8B030D-6E8A-4147-A177-3AD203B41FA5}">
                      <a16:colId xmlns:a16="http://schemas.microsoft.com/office/drawing/2014/main" val="4109931400"/>
                    </a:ext>
                  </a:extLst>
                </a:gridCol>
                <a:gridCol w="1944001">
                  <a:extLst>
                    <a:ext uri="{9D8B030D-6E8A-4147-A177-3AD203B41FA5}">
                      <a16:colId xmlns:a16="http://schemas.microsoft.com/office/drawing/2014/main" val="65692463"/>
                    </a:ext>
                  </a:extLst>
                </a:gridCol>
              </a:tblGrid>
              <a:tr h="253184">
                <a:tc>
                  <a:txBody>
                    <a:bodyPr/>
                    <a:lstStyle/>
                    <a:p>
                      <a:endParaRPr lang="en-SG" sz="105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Baseline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Improved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Improved 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Improved 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623736"/>
                  </a:ext>
                </a:extLst>
              </a:tr>
              <a:tr h="499432">
                <a:tc>
                  <a:txBody>
                    <a:bodyPr/>
                    <a:lstStyle/>
                    <a:p>
                      <a:r>
                        <a:rPr lang="en-SG" sz="105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1000 photos:</a:t>
                      </a:r>
                    </a:p>
                    <a:p>
                      <a:r>
                        <a:rPr lang="en-SG" sz="1050" dirty="0"/>
                        <a:t>600 train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1000 photos:</a:t>
                      </a:r>
                    </a:p>
                    <a:p>
                      <a:r>
                        <a:rPr lang="en-SG" sz="1050" dirty="0"/>
                        <a:t>600 train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b="1" dirty="0"/>
                        <a:t>2200 photos:</a:t>
                      </a:r>
                    </a:p>
                    <a:p>
                      <a:r>
                        <a:rPr lang="en-SG" sz="1050" b="1" dirty="0"/>
                        <a:t>1800 augmented train*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b="1" dirty="0"/>
                        <a:t>2200 photos:</a:t>
                      </a:r>
                    </a:p>
                    <a:p>
                      <a:r>
                        <a:rPr lang="en-SG" sz="1050" b="1" dirty="0"/>
                        <a:t>1800 augmented train*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70294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b="1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7698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dirty="0"/>
                        <a:t>Starting weight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SG" sz="1050" dirty="0"/>
                        <a:t>Pretrained weights on COCO 2017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1256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dirty="0"/>
                        <a:t>Frozen layers</a:t>
                      </a:r>
                      <a:r>
                        <a:rPr lang="en-SG" sz="1050" baseline="300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10</a:t>
                      </a:r>
                      <a:r>
                        <a:rPr lang="en-SG" sz="1050" baseline="30000" dirty="0"/>
                        <a:t>#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b="1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10</a:t>
                      </a:r>
                      <a:r>
                        <a:rPr lang="en-SG" sz="1050" baseline="30000" dirty="0"/>
                        <a:t>#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10</a:t>
                      </a:r>
                      <a:r>
                        <a:rPr lang="en-SG" sz="1050" baseline="30000" dirty="0"/>
                        <a:t>#</a:t>
                      </a:r>
                      <a:endParaRPr lang="en-SG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891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55DCC03-1676-2EE8-9B6B-69AFD816ECF1}"/>
              </a:ext>
            </a:extLst>
          </p:cNvPr>
          <p:cNvSpPr txBox="1"/>
          <p:nvPr/>
        </p:nvSpPr>
        <p:spPr>
          <a:xfrm>
            <a:off x="683568" y="2273849"/>
            <a:ext cx="83529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SG" sz="1000" baseline="30000" dirty="0"/>
              <a:t>+</a:t>
            </a:r>
            <a:r>
              <a:rPr lang="en-SG" sz="1000" dirty="0"/>
              <a:t>:YOLOv5l has a total of </a:t>
            </a:r>
            <a:r>
              <a:rPr lang="en-GB" sz="1000" dirty="0"/>
              <a:t>267 layers, 46,113,663 parameters</a:t>
            </a:r>
          </a:p>
          <a:p>
            <a:pPr algn="r"/>
            <a:r>
              <a:rPr lang="en-GB" sz="1000" baseline="30000" dirty="0"/>
              <a:t>#</a:t>
            </a:r>
            <a:r>
              <a:rPr lang="en-GB" sz="1000" dirty="0"/>
              <a:t>: the first 10 layers are ‘backbone’ layers, responsible for feature extraction</a:t>
            </a:r>
            <a:endParaRPr lang="en-SG" sz="1000" dirty="0"/>
          </a:p>
          <a:p>
            <a:pPr algn="r"/>
            <a:r>
              <a:rPr lang="en-SG" sz="1000" dirty="0"/>
              <a:t>*:Crop 0-10% zoom, rotate +/-15</a:t>
            </a:r>
            <a:r>
              <a:rPr lang="en-SG" sz="1000" baseline="30000" dirty="0"/>
              <a:t>o</a:t>
            </a:r>
            <a:r>
              <a:rPr lang="en-SG" sz="1000" dirty="0"/>
              <a:t>, brightness +/-15%, exposure +/-10%, mosaic applied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DE29D-325B-64D9-D703-27A8700C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918184"/>
            <a:ext cx="2808312" cy="1885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5848B9-3D8C-BE6B-EEA1-4BE7970A915C}"/>
              </a:ext>
            </a:extLst>
          </p:cNvPr>
          <p:cNvSpPr txBox="1"/>
          <p:nvPr/>
        </p:nvSpPr>
        <p:spPr>
          <a:xfrm>
            <a:off x="4788024" y="3291830"/>
            <a:ext cx="33843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b="1" dirty="0"/>
              <a:t>Example of mosaic</a:t>
            </a:r>
          </a:p>
          <a:p>
            <a:pPr marL="285750" indent="-285750">
              <a:buFontTx/>
              <a:buChar char="-"/>
            </a:pPr>
            <a:r>
              <a:rPr lang="en-SG" sz="1100" dirty="0"/>
              <a:t>Simulate cropped of objects</a:t>
            </a:r>
          </a:p>
          <a:p>
            <a:pPr marL="285750" indent="-285750">
              <a:buFontTx/>
              <a:buChar char="-"/>
            </a:pPr>
            <a:r>
              <a:rPr lang="en-SG" sz="1100" dirty="0"/>
              <a:t>Increase the number classes in an image</a:t>
            </a:r>
          </a:p>
          <a:p>
            <a:pPr marL="285750" indent="-285750">
              <a:buFontTx/>
              <a:buChar char="-"/>
            </a:pPr>
            <a:r>
              <a:rPr lang="en-SG" sz="1100" dirty="0"/>
              <a:t>Increase the number of objects in an image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2EEA99A-5346-59B7-3C93-03C1D765EFD0}"/>
              </a:ext>
            </a:extLst>
          </p:cNvPr>
          <p:cNvCxnSpPr>
            <a:cxnSpLocks/>
          </p:cNvCxnSpPr>
          <p:nvPr/>
        </p:nvCxnSpPr>
        <p:spPr>
          <a:xfrm rot="5400000">
            <a:off x="7760390" y="2951827"/>
            <a:ext cx="824023" cy="576063"/>
          </a:xfrm>
          <a:prstGeom prst="bentConnector3">
            <a:avLst>
              <a:gd name="adj1" fmla="val 998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65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5A92F6-44FB-F2DF-DF54-364F35E8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88" y="0"/>
            <a:ext cx="6858000" cy="51435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5BD28F-22B5-5193-7197-DCD32BC57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861175"/>
              </p:ext>
            </p:extLst>
          </p:nvPr>
        </p:nvGraphicFramePr>
        <p:xfrm>
          <a:off x="107504" y="1267473"/>
          <a:ext cx="1944216" cy="1952349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737461">
                  <a:extLst>
                    <a:ext uri="{9D8B030D-6E8A-4147-A177-3AD203B41FA5}">
                      <a16:colId xmlns:a16="http://schemas.microsoft.com/office/drawing/2014/main" val="510487384"/>
                    </a:ext>
                  </a:extLst>
                </a:gridCol>
                <a:gridCol w="1206755">
                  <a:extLst>
                    <a:ext uri="{9D8B030D-6E8A-4147-A177-3AD203B41FA5}">
                      <a16:colId xmlns:a16="http://schemas.microsoft.com/office/drawing/2014/main" val="1460201261"/>
                    </a:ext>
                  </a:extLst>
                </a:gridCol>
              </a:tblGrid>
              <a:tr h="285023">
                <a:tc>
                  <a:txBody>
                    <a:bodyPr/>
                    <a:lstStyle/>
                    <a:p>
                      <a:endParaRPr lang="en-SG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Baseline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53513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1000 photos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5057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37500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Starting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Pretrained weights on COCO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59251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Frozen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71954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Training duration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27min</a:t>
                      </a:r>
                      <a:endParaRPr lang="en-SG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6178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38DF519-AAFF-3532-5E05-61594C8828D4}"/>
              </a:ext>
            </a:extLst>
          </p:cNvPr>
          <p:cNvSpPr/>
          <p:nvPr/>
        </p:nvSpPr>
        <p:spPr>
          <a:xfrm>
            <a:off x="2987824" y="1779662"/>
            <a:ext cx="1512168" cy="2952328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97498D-AA2B-1EC7-5B45-0C9D7C786DF2}"/>
              </a:ext>
            </a:extLst>
          </p:cNvPr>
          <p:cNvSpPr/>
          <p:nvPr/>
        </p:nvSpPr>
        <p:spPr>
          <a:xfrm>
            <a:off x="1202503" y="4349786"/>
            <a:ext cx="1800200" cy="6504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27% wrong prediction for ID 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D33489-13A0-46CC-92DE-498B32DC130D}"/>
              </a:ext>
            </a:extLst>
          </p:cNvPr>
          <p:cNvSpPr/>
          <p:nvPr/>
        </p:nvSpPr>
        <p:spPr>
          <a:xfrm>
            <a:off x="6012160" y="195486"/>
            <a:ext cx="1512168" cy="3096344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7FD226-EDE4-EAF8-DF31-EFC2AD51CD1A}"/>
              </a:ext>
            </a:extLst>
          </p:cNvPr>
          <p:cNvSpPr/>
          <p:nvPr/>
        </p:nvSpPr>
        <p:spPr>
          <a:xfrm>
            <a:off x="5904148" y="3291830"/>
            <a:ext cx="1728192" cy="792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</a:rPr>
              <a:t>Also </a:t>
            </a:r>
            <a:r>
              <a:rPr lang="en-SG" sz="1200" b="1" dirty="0">
                <a:solidFill>
                  <a:schemeClr val="tx1"/>
                </a:solidFill>
              </a:rPr>
              <a:t>wrongly identify some background </a:t>
            </a:r>
            <a:r>
              <a:rPr lang="en-SG" sz="1200" dirty="0">
                <a:solidFill>
                  <a:schemeClr val="tx1"/>
                </a:solidFill>
              </a:rPr>
              <a:t>as card/passport</a:t>
            </a:r>
          </a:p>
        </p:txBody>
      </p:sp>
      <p:sp>
        <p:nvSpPr>
          <p:cNvPr id="2" name="Google Shape;260;p26">
            <a:extLst>
              <a:ext uri="{FF2B5EF4-FFF2-40B4-BE49-F238E27FC236}">
                <a16:creationId xmlns:a16="http://schemas.microsoft.com/office/drawing/2014/main" id="{0FBD2716-8133-1A56-B873-BED34DAA65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2808312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sz="2400" b="1" dirty="0"/>
              <a:t>Validation</a:t>
            </a:r>
            <a:br>
              <a:rPr lang="en-SG" sz="2400" b="1" dirty="0"/>
            </a:br>
            <a:r>
              <a:rPr lang="en-SG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32033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AFF63-BA62-C9E5-888E-C5792658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88" y="0"/>
            <a:ext cx="6858000" cy="51435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533C4C-FAB1-77AC-8293-F7956E450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99366"/>
              </p:ext>
            </p:extLst>
          </p:nvPr>
        </p:nvGraphicFramePr>
        <p:xfrm>
          <a:off x="107504" y="555526"/>
          <a:ext cx="1944216" cy="1952349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737461">
                  <a:extLst>
                    <a:ext uri="{9D8B030D-6E8A-4147-A177-3AD203B41FA5}">
                      <a16:colId xmlns:a16="http://schemas.microsoft.com/office/drawing/2014/main" val="510487384"/>
                    </a:ext>
                  </a:extLst>
                </a:gridCol>
                <a:gridCol w="1206755">
                  <a:extLst>
                    <a:ext uri="{9D8B030D-6E8A-4147-A177-3AD203B41FA5}">
                      <a16:colId xmlns:a16="http://schemas.microsoft.com/office/drawing/2014/main" val="1460201261"/>
                    </a:ext>
                  </a:extLst>
                </a:gridCol>
              </a:tblGrid>
              <a:tr h="285023">
                <a:tc>
                  <a:txBody>
                    <a:bodyPr/>
                    <a:lstStyle/>
                    <a:p>
                      <a:endParaRPr lang="en-SG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Improved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53513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1000 photos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5057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37500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Starting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Pretrained weights on COCO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59251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Frozen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71954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Training duration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39min</a:t>
                      </a:r>
                      <a:endParaRPr lang="en-SG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7937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FDB55BB-25B5-3879-A008-F3A8A8406EBD}"/>
              </a:ext>
            </a:extLst>
          </p:cNvPr>
          <p:cNvSpPr/>
          <p:nvPr/>
        </p:nvSpPr>
        <p:spPr>
          <a:xfrm>
            <a:off x="5004048" y="3433434"/>
            <a:ext cx="1800200" cy="8665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Similar performance </a:t>
            </a:r>
            <a:r>
              <a:rPr lang="en-SG" sz="1200" dirty="0">
                <a:solidFill>
                  <a:schemeClr val="tx1"/>
                </a:solidFill>
              </a:rPr>
              <a:t>at</a:t>
            </a:r>
            <a:r>
              <a:rPr lang="en-SG" sz="1200" b="1" dirty="0">
                <a:solidFill>
                  <a:schemeClr val="tx1"/>
                </a:solidFill>
              </a:rPr>
              <a:t> 46% extra training time </a:t>
            </a:r>
            <a:r>
              <a:rPr lang="en-SG" sz="1200" dirty="0">
                <a:solidFill>
                  <a:schemeClr val="tx1"/>
                </a:solidFill>
              </a:rPr>
              <a:t>(27min vs 39min)</a:t>
            </a:r>
            <a:endParaRPr lang="en-SG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3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77629-7A04-2577-3A1D-C6CD39A7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0"/>
            <a:ext cx="6858000" cy="51435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533C4C-FAB1-77AC-8293-F7956E450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788095"/>
              </p:ext>
            </p:extLst>
          </p:nvPr>
        </p:nvGraphicFramePr>
        <p:xfrm>
          <a:off x="107504" y="555526"/>
          <a:ext cx="1944216" cy="2170246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737461">
                  <a:extLst>
                    <a:ext uri="{9D8B030D-6E8A-4147-A177-3AD203B41FA5}">
                      <a16:colId xmlns:a16="http://schemas.microsoft.com/office/drawing/2014/main" val="510487384"/>
                    </a:ext>
                  </a:extLst>
                </a:gridCol>
                <a:gridCol w="1206755">
                  <a:extLst>
                    <a:ext uri="{9D8B030D-6E8A-4147-A177-3AD203B41FA5}">
                      <a16:colId xmlns:a16="http://schemas.microsoft.com/office/drawing/2014/main" val="1460201261"/>
                    </a:ext>
                  </a:extLst>
                </a:gridCol>
              </a:tblGrid>
              <a:tr h="285023">
                <a:tc>
                  <a:txBody>
                    <a:bodyPr/>
                    <a:lstStyle/>
                    <a:p>
                      <a:endParaRPr lang="en-SG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Improved 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53513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2200 photos:</a:t>
                      </a:r>
                    </a:p>
                    <a:p>
                      <a:r>
                        <a:rPr lang="en-SG" sz="900" b="1" dirty="0"/>
                        <a:t>1800 augmented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5057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37500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Starting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Pretrained weights on COCO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59251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Frozen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71954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Training duration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1hrs, 17min</a:t>
                      </a:r>
                      <a:endParaRPr lang="en-SG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9397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FDB55BB-25B5-3879-A008-F3A8A8406EBD}"/>
              </a:ext>
            </a:extLst>
          </p:cNvPr>
          <p:cNvSpPr/>
          <p:nvPr/>
        </p:nvSpPr>
        <p:spPr>
          <a:xfrm>
            <a:off x="5868144" y="3303942"/>
            <a:ext cx="1800200" cy="707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Still wrongly identifying some 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01DE68-9413-1DA7-FD6D-02D3834569AF}"/>
              </a:ext>
            </a:extLst>
          </p:cNvPr>
          <p:cNvSpPr/>
          <p:nvPr/>
        </p:nvSpPr>
        <p:spPr>
          <a:xfrm>
            <a:off x="6012160" y="195486"/>
            <a:ext cx="1512168" cy="3096344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660C3-5C0D-A876-F8BF-0EC7C7953BC7}"/>
              </a:ext>
            </a:extLst>
          </p:cNvPr>
          <p:cNvSpPr/>
          <p:nvPr/>
        </p:nvSpPr>
        <p:spPr>
          <a:xfrm>
            <a:off x="2987824" y="1743658"/>
            <a:ext cx="1512168" cy="1548172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76A986-EDB4-DD8E-9505-C3FC5F67656C}"/>
              </a:ext>
            </a:extLst>
          </p:cNvPr>
          <p:cNvSpPr/>
          <p:nvPr/>
        </p:nvSpPr>
        <p:spPr>
          <a:xfrm>
            <a:off x="3020411" y="3303942"/>
            <a:ext cx="1800200" cy="563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Much better false-positive 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0826E-6E92-20E2-A421-8AFF7090425C}"/>
              </a:ext>
            </a:extLst>
          </p:cNvPr>
          <p:cNvSpPr txBox="1"/>
          <p:nvPr/>
        </p:nvSpPr>
        <p:spPr>
          <a:xfrm>
            <a:off x="107504" y="2787774"/>
            <a:ext cx="158087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Crop 0-10% zoom,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rotate +/-15</a:t>
            </a:r>
            <a:r>
              <a:rPr lang="en-SG" sz="1050" baseline="30000" dirty="0"/>
              <a:t>o</a:t>
            </a:r>
            <a:r>
              <a:rPr lang="en-SG" sz="1050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brightness +/-15%,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exposure +/-10%,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mosaic applied</a:t>
            </a:r>
          </a:p>
        </p:txBody>
      </p:sp>
    </p:spTree>
    <p:extLst>
      <p:ext uri="{BB962C8B-B14F-4D97-AF65-F5344CB8AC3E}">
        <p14:creationId xmlns:p14="http://schemas.microsoft.com/office/powerpoint/2010/main" val="320863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7C63FD-2DFC-8AFD-2CDC-64206CEA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391990"/>
            <a:ext cx="2957427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6C063-73A3-0658-FBB6-2FDCE58E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1" y="2391990"/>
            <a:ext cx="2970602" cy="23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3F7431-F38C-33D4-A943-2972C919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91" y="2391990"/>
            <a:ext cx="2979600" cy="23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6A7F-2117-5FEA-609B-7929D200FD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400" b="26200"/>
          <a:stretch/>
        </p:blipFill>
        <p:spPr>
          <a:xfrm>
            <a:off x="3000374" y="447774"/>
            <a:ext cx="3143251" cy="15841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FCCD1A-8E60-A813-8957-BB97C5BF204E}"/>
              </a:ext>
            </a:extLst>
          </p:cNvPr>
          <p:cNvSpPr/>
          <p:nvPr/>
        </p:nvSpPr>
        <p:spPr>
          <a:xfrm>
            <a:off x="1907704" y="1490989"/>
            <a:ext cx="720080" cy="324937"/>
          </a:xfrm>
          <a:prstGeom prst="rect">
            <a:avLst/>
          </a:prstGeom>
          <a:solidFill>
            <a:srgbClr val="FE9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Box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71D3F0-FA2E-FD1A-41EA-E427430D75B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627784" y="1653458"/>
            <a:ext cx="648072" cy="0"/>
          </a:xfrm>
          <a:prstGeom prst="line">
            <a:avLst/>
          </a:prstGeom>
          <a:ln w="38100">
            <a:solidFill>
              <a:srgbClr val="FE9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6F1C1D-C17D-9388-F523-52F50506F1E9}"/>
              </a:ext>
            </a:extLst>
          </p:cNvPr>
          <p:cNvSpPr/>
          <p:nvPr/>
        </p:nvSpPr>
        <p:spPr>
          <a:xfrm>
            <a:off x="6444208" y="680448"/>
            <a:ext cx="2376264" cy="559414"/>
          </a:xfrm>
          <a:prstGeom prst="rect">
            <a:avLst/>
          </a:prstGeom>
          <a:solidFill>
            <a:srgbClr val="A5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Object: </a:t>
            </a:r>
            <a:r>
              <a:rPr lang="en-SG" dirty="0">
                <a:solidFill>
                  <a:schemeClr val="tx1"/>
                </a:solidFill>
              </a:rPr>
              <a:t>is there an ID card or passport in the box?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01273F-A039-E76E-A56E-D754F1E21D86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436096" y="960155"/>
            <a:ext cx="1008112" cy="0"/>
          </a:xfrm>
          <a:prstGeom prst="line">
            <a:avLst/>
          </a:prstGeom>
          <a:ln w="38100">
            <a:solidFill>
              <a:srgbClr val="A5DE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143BC2-A62A-2D60-2869-0D7F0EC5BD64}"/>
              </a:ext>
            </a:extLst>
          </p:cNvPr>
          <p:cNvSpPr/>
          <p:nvPr/>
        </p:nvSpPr>
        <p:spPr>
          <a:xfrm>
            <a:off x="6444208" y="1527894"/>
            <a:ext cx="2376264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Classification:</a:t>
            </a:r>
            <a:r>
              <a:rPr lang="en-SG" dirty="0">
                <a:solidFill>
                  <a:schemeClr val="tx1"/>
                </a:solidFill>
              </a:rPr>
              <a:t> is the object an ID card or passport?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81519D-B2E2-BC97-5F50-21854E3EECE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7632340" y="1239862"/>
            <a:ext cx="0" cy="288032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068313-9F54-CB0E-AD0F-BCF087523FD3}"/>
              </a:ext>
            </a:extLst>
          </p:cNvPr>
          <p:cNvSpPr txBox="1"/>
          <p:nvPr/>
        </p:nvSpPr>
        <p:spPr>
          <a:xfrm>
            <a:off x="6660232" y="1220117"/>
            <a:ext cx="1205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If there is:</a:t>
            </a:r>
            <a:endParaRPr lang="en-SG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FD44D6-72BF-8197-9294-C0AF79AE460B}"/>
              </a:ext>
            </a:extLst>
          </p:cNvPr>
          <p:cNvCxnSpPr/>
          <p:nvPr/>
        </p:nvCxnSpPr>
        <p:spPr>
          <a:xfrm>
            <a:off x="5220072" y="3832150"/>
            <a:ext cx="0" cy="504056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B6D5754-989B-201E-704B-99C39C8929C3}"/>
              </a:ext>
            </a:extLst>
          </p:cNvPr>
          <p:cNvSpPr/>
          <p:nvPr/>
        </p:nvSpPr>
        <p:spPr>
          <a:xfrm>
            <a:off x="3755323" y="3832150"/>
            <a:ext cx="1308778" cy="451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</a:rPr>
              <a:t>Not close? Let’s do more epochs!</a:t>
            </a:r>
            <a:endParaRPr lang="en-SG" sz="1100" dirty="0">
              <a:solidFill>
                <a:schemeClr val="tx1"/>
              </a:solidFill>
            </a:endParaRPr>
          </a:p>
        </p:txBody>
      </p:sp>
      <p:sp>
        <p:nvSpPr>
          <p:cNvPr id="2" name="Google Shape;260;p26">
            <a:extLst>
              <a:ext uri="{FF2B5EF4-FFF2-40B4-BE49-F238E27FC236}">
                <a16:creationId xmlns:a16="http://schemas.microsoft.com/office/drawing/2014/main" id="{B73B303C-86E0-68EF-1568-3FB17E82B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2808312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sz="2400" b="1" dirty="0"/>
              <a:t>3 losses in object detection:</a:t>
            </a:r>
          </a:p>
        </p:txBody>
      </p:sp>
    </p:spTree>
    <p:extLst>
      <p:ext uri="{BB962C8B-B14F-4D97-AF65-F5344CB8AC3E}">
        <p14:creationId xmlns:p14="http://schemas.microsoft.com/office/powerpoint/2010/main" val="51278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020CB9-D0CB-7D1D-E087-D3EC54EC4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39541"/>
              </p:ext>
            </p:extLst>
          </p:nvPr>
        </p:nvGraphicFramePr>
        <p:xfrm>
          <a:off x="107504" y="555526"/>
          <a:ext cx="1944216" cy="2170246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737461">
                  <a:extLst>
                    <a:ext uri="{9D8B030D-6E8A-4147-A177-3AD203B41FA5}">
                      <a16:colId xmlns:a16="http://schemas.microsoft.com/office/drawing/2014/main" val="510487384"/>
                    </a:ext>
                  </a:extLst>
                </a:gridCol>
                <a:gridCol w="1206755">
                  <a:extLst>
                    <a:ext uri="{9D8B030D-6E8A-4147-A177-3AD203B41FA5}">
                      <a16:colId xmlns:a16="http://schemas.microsoft.com/office/drawing/2014/main" val="1460201261"/>
                    </a:ext>
                  </a:extLst>
                </a:gridCol>
              </a:tblGrid>
              <a:tr h="285023">
                <a:tc>
                  <a:txBody>
                    <a:bodyPr/>
                    <a:lstStyle/>
                    <a:p>
                      <a:endParaRPr lang="en-SG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Improved 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53513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2200 photos:</a:t>
                      </a:r>
                    </a:p>
                    <a:p>
                      <a:r>
                        <a:rPr lang="en-SG" sz="900" b="1" dirty="0"/>
                        <a:t>1800 augmented train*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5057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37500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Starting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Pretrained weights on COCO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59251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Frozen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71954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Training duration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3hrs, 19min</a:t>
                      </a:r>
                      <a:endParaRPr lang="en-SG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3628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94D13A0-FECA-5145-91AE-6C780DB1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0"/>
            <a:ext cx="6858000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A56107-81EA-678B-F985-DEBB698C1B22}"/>
              </a:ext>
            </a:extLst>
          </p:cNvPr>
          <p:cNvSpPr/>
          <p:nvPr/>
        </p:nvSpPr>
        <p:spPr>
          <a:xfrm>
            <a:off x="107504" y="2859782"/>
            <a:ext cx="1944216" cy="12961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</a:rPr>
              <a:t>Became perfect </a:t>
            </a:r>
            <a:r>
              <a:rPr lang="en-SG" sz="1100" dirty="0">
                <a:solidFill>
                  <a:schemeClr val="tx1"/>
                </a:solidFill>
              </a:rPr>
              <a:t>@ 163 epochs (result did not improve for the next 100 epochs)</a:t>
            </a:r>
          </a:p>
          <a:p>
            <a:pPr algn="ctr"/>
            <a:endParaRPr lang="en-SG" sz="1100" b="1" dirty="0">
              <a:solidFill>
                <a:schemeClr val="tx1"/>
              </a:solidFill>
            </a:endParaRPr>
          </a:p>
          <a:p>
            <a:pPr algn="ctr"/>
            <a:r>
              <a:rPr lang="en-SG" sz="1100" b="1" dirty="0">
                <a:solidFill>
                  <a:schemeClr val="tx1"/>
                </a:solidFill>
              </a:rPr>
              <a:t>(@ Shilpa, Soon </a:t>
            </a:r>
            <a:r>
              <a:rPr lang="en-SG" sz="1100" b="1" dirty="0" err="1">
                <a:solidFill>
                  <a:schemeClr val="tx1"/>
                </a:solidFill>
              </a:rPr>
              <a:t>Poh</a:t>
            </a:r>
            <a:r>
              <a:rPr lang="en-SG" sz="1100" b="1" dirty="0">
                <a:solidFill>
                  <a:schemeClr val="tx1"/>
                </a:solidFill>
              </a:rPr>
              <a:t>: should I show this??)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DBFD90-56FC-4A89-0E5D-5D7C62F4C4D4}"/>
              </a:ext>
            </a:extLst>
          </p:cNvPr>
          <p:cNvSpPr/>
          <p:nvPr/>
        </p:nvSpPr>
        <p:spPr>
          <a:xfrm>
            <a:off x="107504" y="4407954"/>
            <a:ext cx="1944216" cy="4680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</a:rPr>
              <a:t>Let’s find out for real – </a:t>
            </a:r>
            <a:r>
              <a:rPr lang="en-SG" sz="1100" b="1" dirty="0" err="1">
                <a:solidFill>
                  <a:schemeClr val="tx1"/>
                </a:solidFill>
              </a:rPr>
              <a:t>Streamlit</a:t>
            </a:r>
            <a:r>
              <a:rPr lang="en-SG" sz="1100" b="1" dirty="0">
                <a:solidFill>
                  <a:schemeClr val="tx1"/>
                </a:solidFill>
              </a:rPr>
              <a:t> it!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CD8899-5572-DC2E-88FD-0DEDD1CBE962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>
            <a:off x="1079612" y="4155926"/>
            <a:ext cx="0" cy="2520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61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E7E1EF1C-D82D-E017-D2BA-98E32B037B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 Results</a:t>
            </a:r>
            <a:endParaRPr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0DFBE1-F3DF-93C9-DA10-6264A3170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77635"/>
              </p:ext>
            </p:extLst>
          </p:nvPr>
        </p:nvGraphicFramePr>
        <p:xfrm>
          <a:off x="108504" y="728042"/>
          <a:ext cx="8964008" cy="2521496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850906421"/>
                    </a:ext>
                  </a:extLst>
                </a:gridCol>
                <a:gridCol w="1475296">
                  <a:extLst>
                    <a:ext uri="{9D8B030D-6E8A-4147-A177-3AD203B41FA5}">
                      <a16:colId xmlns:a16="http://schemas.microsoft.com/office/drawing/2014/main" val="3779444781"/>
                    </a:ext>
                  </a:extLst>
                </a:gridCol>
                <a:gridCol w="468706">
                  <a:extLst>
                    <a:ext uri="{9D8B030D-6E8A-4147-A177-3AD203B41FA5}">
                      <a16:colId xmlns:a16="http://schemas.microsoft.com/office/drawing/2014/main" val="1832554373"/>
                    </a:ext>
                  </a:extLst>
                </a:gridCol>
                <a:gridCol w="1475510">
                  <a:extLst>
                    <a:ext uri="{9D8B030D-6E8A-4147-A177-3AD203B41FA5}">
                      <a16:colId xmlns:a16="http://schemas.microsoft.com/office/drawing/2014/main" val="3110282003"/>
                    </a:ext>
                  </a:extLst>
                </a:gridCol>
                <a:gridCol w="468492">
                  <a:extLst>
                    <a:ext uri="{9D8B030D-6E8A-4147-A177-3AD203B41FA5}">
                      <a16:colId xmlns:a16="http://schemas.microsoft.com/office/drawing/2014/main" val="1387935559"/>
                    </a:ext>
                  </a:extLst>
                </a:gridCol>
                <a:gridCol w="1475725">
                  <a:extLst>
                    <a:ext uri="{9D8B030D-6E8A-4147-A177-3AD203B41FA5}">
                      <a16:colId xmlns:a16="http://schemas.microsoft.com/office/drawing/2014/main" val="4109931400"/>
                    </a:ext>
                  </a:extLst>
                </a:gridCol>
                <a:gridCol w="468277">
                  <a:extLst>
                    <a:ext uri="{9D8B030D-6E8A-4147-A177-3AD203B41FA5}">
                      <a16:colId xmlns:a16="http://schemas.microsoft.com/office/drawing/2014/main" val="3877552685"/>
                    </a:ext>
                  </a:extLst>
                </a:gridCol>
                <a:gridCol w="1547947">
                  <a:extLst>
                    <a:ext uri="{9D8B030D-6E8A-4147-A177-3AD203B41FA5}">
                      <a16:colId xmlns:a16="http://schemas.microsoft.com/office/drawing/2014/main" val="65692463"/>
                    </a:ext>
                  </a:extLst>
                </a:gridCol>
                <a:gridCol w="396055">
                  <a:extLst>
                    <a:ext uri="{9D8B030D-6E8A-4147-A177-3AD203B41FA5}">
                      <a16:colId xmlns:a16="http://schemas.microsoft.com/office/drawing/2014/main" val="2176065812"/>
                    </a:ext>
                  </a:extLst>
                </a:gridCol>
              </a:tblGrid>
              <a:tr h="253184">
                <a:tc>
                  <a:txBody>
                    <a:bodyPr/>
                    <a:lstStyle/>
                    <a:p>
                      <a:endParaRPr lang="en-SG" sz="105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Baseline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Improved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Improved 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Imp100roved 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23736"/>
                  </a:ext>
                </a:extLst>
              </a:tr>
              <a:tr h="499432">
                <a:tc>
                  <a:txBody>
                    <a:bodyPr/>
                    <a:lstStyle/>
                    <a:p>
                      <a:r>
                        <a:rPr lang="en-SG" sz="1050" dirty="0"/>
                        <a:t>Dataset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1000 photos:</a:t>
                      </a:r>
                    </a:p>
                    <a:p>
                      <a:r>
                        <a:rPr lang="en-SG" sz="1050" dirty="0"/>
                        <a:t>600 train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1000 photos:</a:t>
                      </a:r>
                    </a:p>
                    <a:p>
                      <a:r>
                        <a:rPr lang="en-SG" sz="1050" dirty="0"/>
                        <a:t>600 train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b="1" dirty="0"/>
                        <a:t>2200 photos:</a:t>
                      </a:r>
                    </a:p>
                    <a:p>
                      <a:r>
                        <a:rPr lang="en-SG" sz="1050" b="1" dirty="0"/>
                        <a:t>1800 augmented train*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b="1" dirty="0"/>
                        <a:t>2200 p0hotos:</a:t>
                      </a:r>
                    </a:p>
                    <a:p>
                      <a:r>
                        <a:rPr lang="en-SG" sz="1050" b="1" dirty="0"/>
                        <a:t>1800 au0gmented train*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70294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dirty="0"/>
                        <a:t>Epochs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b="1" dirty="0"/>
                        <a:t>300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7698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dirty="0"/>
                        <a:t>Starting weight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SG" sz="1050" dirty="0"/>
                        <a:t>Pretrained weights on COCO 2017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1256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dirty="0"/>
                        <a:t>Frozen layers</a:t>
                      </a:r>
                      <a:r>
                        <a:rPr lang="en-SG" sz="1050" baseline="30000" dirty="0"/>
                        <a:t>+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</a:t>
                      </a:r>
                      <a:r>
                        <a:rPr lang="en-SG" sz="1050" baseline="30000" dirty="0"/>
                        <a:t>#</a:t>
                      </a:r>
                      <a:endParaRPr lang="en-SG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b="1" dirty="0"/>
                        <a:t>None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</a:t>
                      </a:r>
                      <a:r>
                        <a:rPr lang="en-SG" sz="1050" baseline="30000" dirty="0"/>
                        <a:t>#</a:t>
                      </a:r>
                      <a:endParaRPr lang="en-SG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</a:t>
                      </a:r>
                      <a:r>
                        <a:rPr lang="en-SG" sz="1050" baseline="30000" dirty="0"/>
                        <a:t>#</a:t>
                      </a:r>
                      <a:endParaRPr lang="en-SG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89198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baseline="0" dirty="0"/>
                        <a:t>Predictions</a:t>
                      </a:r>
                    </a:p>
                    <a:p>
                      <a:r>
                        <a:rPr lang="en-SG" sz="900" baseline="0" dirty="0"/>
                        <a:t>(Confidence &gt;=0.7)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ID:</a:t>
                      </a:r>
                    </a:p>
                    <a:p>
                      <a:r>
                        <a:rPr lang="en-SG" sz="900" dirty="0"/>
                        <a:t>Passport: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900" dirty="0"/>
                        <a:t>Cannot find object:</a:t>
                      </a:r>
                    </a:p>
                    <a:p>
                      <a:r>
                        <a:rPr lang="en-SG" sz="900" dirty="0"/>
                        <a:t>Mislabelled ID/passport:</a:t>
                      </a:r>
                    </a:p>
                    <a:p>
                      <a:r>
                        <a:rPr lang="en-SG" sz="900" dirty="0"/>
                        <a:t>Mislabelled background: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83</a:t>
                      </a:r>
                    </a:p>
                    <a:p>
                      <a:pPr algn="ctr"/>
                      <a:r>
                        <a:rPr lang="en-SG" sz="900" dirty="0"/>
                        <a:t>100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  <a:p>
                      <a:pPr algn="ctr"/>
                      <a:r>
                        <a:rPr lang="en-SG" sz="900" dirty="0">
                          <a:solidFill>
                            <a:srgbClr val="FF0000"/>
                          </a:solidFill>
                        </a:rPr>
                        <a:t>17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ID: 99</a:t>
                      </a:r>
                    </a:p>
                    <a:p>
                      <a:r>
                        <a:rPr lang="en-SG" sz="900" dirty="0"/>
                        <a:t>Passport: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900" dirty="0"/>
                        <a:t>Cannot find object:</a:t>
                      </a:r>
                    </a:p>
                    <a:p>
                      <a:r>
                        <a:rPr lang="en-SG" sz="900" dirty="0"/>
                        <a:t>Mislabelled ID/passport: </a:t>
                      </a:r>
                    </a:p>
                    <a:p>
                      <a:r>
                        <a:rPr lang="en-SG" sz="900" dirty="0"/>
                        <a:t>Mislabelled background: </a:t>
                      </a:r>
                      <a:endParaRPr lang="en-S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0" dirty="0"/>
                        <a:t>98</a:t>
                      </a:r>
                    </a:p>
                    <a:p>
                      <a:r>
                        <a:rPr lang="en-SG" sz="900" b="0" dirty="0"/>
                        <a:t>91</a:t>
                      </a:r>
                    </a:p>
                    <a:p>
                      <a:r>
                        <a:rPr lang="en-SG" sz="9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  <a:p>
                      <a:r>
                        <a:rPr lang="en-SG" sz="9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  <a:p>
                      <a:r>
                        <a:rPr lang="en-SG" sz="9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ID:</a:t>
                      </a:r>
                    </a:p>
                    <a:p>
                      <a:r>
                        <a:rPr lang="en-SG" sz="900" dirty="0"/>
                        <a:t>Passport: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900" dirty="0"/>
                        <a:t>Cannot find object:</a:t>
                      </a:r>
                    </a:p>
                    <a:p>
                      <a:r>
                        <a:rPr lang="en-SG" sz="900" dirty="0"/>
                        <a:t>Mislabelled ID/passport: </a:t>
                      </a:r>
                    </a:p>
                    <a:p>
                      <a:r>
                        <a:rPr lang="en-SG" sz="900" dirty="0"/>
                        <a:t>Mislabelled background: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100</a:t>
                      </a:r>
                    </a:p>
                    <a:p>
                      <a:pPr algn="ctr"/>
                      <a:r>
                        <a:rPr lang="en-SG" sz="900" dirty="0"/>
                        <a:t>100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  <a:p>
                      <a:pPr algn="ctr"/>
                      <a:r>
                        <a:rPr lang="en-SG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ID:</a:t>
                      </a:r>
                    </a:p>
                    <a:p>
                      <a:r>
                        <a:rPr lang="en-SG" sz="900" dirty="0"/>
                        <a:t>Passport: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900" dirty="0"/>
                        <a:t>Cannot find object:</a:t>
                      </a:r>
                    </a:p>
                    <a:p>
                      <a:r>
                        <a:rPr lang="en-SG" sz="900" dirty="0"/>
                        <a:t>Mislabelled ID/passport: </a:t>
                      </a:r>
                    </a:p>
                    <a:p>
                      <a:r>
                        <a:rPr lang="en-SG" sz="900" dirty="0"/>
                        <a:t>Mislabelled background: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100</a:t>
                      </a:r>
                    </a:p>
                    <a:p>
                      <a:pPr algn="ctr"/>
                      <a:r>
                        <a:rPr lang="en-SG" sz="900" dirty="0"/>
                        <a:t>100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8476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1BC41E9-2F21-7BEA-97DE-6B1242185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01" b="34600"/>
          <a:stretch/>
        </p:blipFill>
        <p:spPr>
          <a:xfrm>
            <a:off x="491841" y="3363409"/>
            <a:ext cx="2880320" cy="1330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5A86D-0136-9683-5D8B-1ADC45B6B454}"/>
              </a:ext>
            </a:extLst>
          </p:cNvPr>
          <p:cNvSpPr txBox="1"/>
          <p:nvPr/>
        </p:nvSpPr>
        <p:spPr>
          <a:xfrm>
            <a:off x="491841" y="4694098"/>
            <a:ext cx="28803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50" dirty="0"/>
              <a:t>Example of mislabelled ID/passport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232BA2-0097-1301-8561-080C5D97D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600"/>
          <a:stretch/>
        </p:blipFill>
        <p:spPr>
          <a:xfrm>
            <a:off x="3541851" y="3363409"/>
            <a:ext cx="2278581" cy="1330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CAA1B6-712C-EF46-9E87-DEAD913A9100}"/>
              </a:ext>
            </a:extLst>
          </p:cNvPr>
          <p:cNvSpPr txBox="1"/>
          <p:nvPr/>
        </p:nvSpPr>
        <p:spPr>
          <a:xfrm>
            <a:off x="3516865" y="4681011"/>
            <a:ext cx="23285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50" dirty="0"/>
              <a:t>Example of mislabelled background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F8162-F3E6-4120-D3FF-FA0193B6B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01" b="30400"/>
          <a:stretch/>
        </p:blipFill>
        <p:spPr>
          <a:xfrm>
            <a:off x="5990122" y="3363409"/>
            <a:ext cx="2614326" cy="1317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C04B63-E1AA-AB34-E54A-5BD992F7194A}"/>
              </a:ext>
            </a:extLst>
          </p:cNvPr>
          <p:cNvSpPr txBox="1"/>
          <p:nvPr/>
        </p:nvSpPr>
        <p:spPr>
          <a:xfrm>
            <a:off x="6157994" y="4681011"/>
            <a:ext cx="22785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50" dirty="0"/>
              <a:t>Example of cannot find object</a:t>
            </a:r>
          </a:p>
        </p:txBody>
      </p:sp>
    </p:spTree>
    <p:extLst>
      <p:ext uri="{BB962C8B-B14F-4D97-AF65-F5344CB8AC3E}">
        <p14:creationId xmlns:p14="http://schemas.microsoft.com/office/powerpoint/2010/main" val="213445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>
            <a:extLst>
              <a:ext uri="{FF2B5EF4-FFF2-40B4-BE49-F238E27FC236}">
                <a16:creationId xmlns:a16="http://schemas.microsoft.com/office/drawing/2014/main" id="{B4DE1CE1-5B4B-25F5-E77C-22F9EDFF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58" y="771551"/>
            <a:ext cx="6817683" cy="1656000"/>
          </a:xfrm>
          <a:prstGeom prst="rect">
            <a:avLst/>
          </a:prstGeom>
        </p:spPr>
      </p:pic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1C16CF7D-FECF-E899-8B5B-7814951E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Progress update (20 Feb 2023)</a:t>
            </a:r>
            <a:endParaRPr sz="2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D1C4A9D-4987-948B-4C68-F9BA423C6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14815"/>
              </p:ext>
            </p:extLst>
          </p:nvPr>
        </p:nvGraphicFramePr>
        <p:xfrm>
          <a:off x="107505" y="2643758"/>
          <a:ext cx="8928992" cy="1798320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687556">
                  <a:extLst>
                    <a:ext uri="{9D8B030D-6E8A-4147-A177-3AD203B41FA5}">
                      <a16:colId xmlns:a16="http://schemas.microsoft.com/office/drawing/2014/main" val="3982362901"/>
                    </a:ext>
                  </a:extLst>
                </a:gridCol>
                <a:gridCol w="3308025">
                  <a:extLst>
                    <a:ext uri="{9D8B030D-6E8A-4147-A177-3AD203B41FA5}">
                      <a16:colId xmlns:a16="http://schemas.microsoft.com/office/drawing/2014/main" val="1433355215"/>
                    </a:ext>
                  </a:extLst>
                </a:gridCol>
                <a:gridCol w="3933411">
                  <a:extLst>
                    <a:ext uri="{9D8B030D-6E8A-4147-A177-3AD203B41FA5}">
                      <a16:colId xmlns:a16="http://schemas.microsoft.com/office/drawing/2014/main" val="1852742744"/>
                    </a:ext>
                  </a:extLst>
                </a:gridCol>
              </a:tblGrid>
              <a:tr h="246895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done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next (before next update)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3564"/>
                  </a:ext>
                </a:extLst>
              </a:tr>
              <a:tr h="759912">
                <a:tc>
                  <a:txBody>
                    <a:bodyPr/>
                    <a:lstStyle/>
                    <a:p>
                      <a:r>
                        <a:rPr lang="en-SG" sz="1200" b="1" dirty="0"/>
                        <a:t>Business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Indonesia’s banking population, market size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Benefits of digital KYC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How banks promise to open accounts in 5 mins (video call, </a:t>
                      </a:r>
                      <a:r>
                        <a:rPr lang="en-SG" sz="1100" dirty="0" err="1"/>
                        <a:t>SingPass</a:t>
                      </a:r>
                      <a:r>
                        <a:rPr lang="en-SG" sz="1100" dirty="0"/>
                        <a:t> equivalent)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Decide between object detection / classification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Take a pause after, sort out the coding portion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498538"/>
                  </a:ext>
                </a:extLst>
              </a:tr>
              <a:tr h="753030">
                <a:tc>
                  <a:txBody>
                    <a:bodyPr/>
                    <a:lstStyle/>
                    <a:p>
                      <a:r>
                        <a:rPr lang="en-SG" sz="1200" b="1" dirty="0"/>
                        <a:t>Modelling</a:t>
                      </a:r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Label 250 out of 1000 data (25%)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Found updated reference to use YOLO model (</a:t>
                      </a:r>
                      <a:r>
                        <a:rPr lang="en-SG" sz="1100" dirty="0" err="1"/>
                        <a:t>expriencor</a:t>
                      </a:r>
                      <a:r>
                        <a:rPr lang="en-SG" sz="1100" dirty="0"/>
                        <a:t> YOLOv3 </a:t>
                      </a:r>
                      <a:r>
                        <a:rPr lang="en-SG" sz="11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SG" sz="1100" dirty="0" err="1"/>
                        <a:t>Ultralytics</a:t>
                      </a:r>
                      <a:r>
                        <a:rPr lang="en-SG" sz="1100" dirty="0"/>
                        <a:t> YOLOv5)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Updated environment, labelling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Complete labelling today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Try to get baseline model predictions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67136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1BADC-59D3-E9D5-ED91-4DD260B34225}"/>
              </a:ext>
            </a:extLst>
          </p:cNvPr>
          <p:cNvGrpSpPr/>
          <p:nvPr/>
        </p:nvGrpSpPr>
        <p:grpSpPr>
          <a:xfrm>
            <a:off x="3995939" y="555526"/>
            <a:ext cx="216021" cy="432048"/>
            <a:chOff x="1403647" y="1203598"/>
            <a:chExt cx="216021" cy="43204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B98010-1C40-501E-0BE5-39B02CED0C58}"/>
                </a:ext>
              </a:extLst>
            </p:cNvPr>
            <p:cNvCxnSpPr/>
            <p:nvPr/>
          </p:nvCxnSpPr>
          <p:spPr>
            <a:xfrm>
              <a:off x="1403648" y="1203598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B8B5A9C2-7AF6-6329-20B0-29FC1F69E7E6}"/>
                </a:ext>
              </a:extLst>
            </p:cNvPr>
            <p:cNvSpPr/>
            <p:nvPr/>
          </p:nvSpPr>
          <p:spPr>
            <a:xfrm rot="5400000">
              <a:off x="1403647" y="1203601"/>
              <a:ext cx="216022" cy="21602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12757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1C16CF7D-FECF-E899-8B5B-7814951E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Progress update (24 Feb 2023)</a:t>
            </a:r>
            <a:endParaRPr sz="2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D1C4A9D-4987-948B-4C68-F9BA423C6FBD}"/>
              </a:ext>
            </a:extLst>
          </p:cNvPr>
          <p:cNvGraphicFramePr>
            <a:graphicFrameLocks noGrp="1"/>
          </p:cNvGraphicFramePr>
          <p:nvPr/>
        </p:nvGraphicFramePr>
        <p:xfrm>
          <a:off x="107505" y="2643758"/>
          <a:ext cx="8928992" cy="1006871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687556">
                  <a:extLst>
                    <a:ext uri="{9D8B030D-6E8A-4147-A177-3AD203B41FA5}">
                      <a16:colId xmlns:a16="http://schemas.microsoft.com/office/drawing/2014/main" val="3982362901"/>
                    </a:ext>
                  </a:extLst>
                </a:gridCol>
                <a:gridCol w="3308025">
                  <a:extLst>
                    <a:ext uri="{9D8B030D-6E8A-4147-A177-3AD203B41FA5}">
                      <a16:colId xmlns:a16="http://schemas.microsoft.com/office/drawing/2014/main" val="1433355215"/>
                    </a:ext>
                  </a:extLst>
                </a:gridCol>
                <a:gridCol w="3933411">
                  <a:extLst>
                    <a:ext uri="{9D8B030D-6E8A-4147-A177-3AD203B41FA5}">
                      <a16:colId xmlns:a16="http://schemas.microsoft.com/office/drawing/2014/main" val="1852742744"/>
                    </a:ext>
                  </a:extLst>
                </a:gridCol>
              </a:tblGrid>
              <a:tr h="166928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done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next (before next update)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3564"/>
                  </a:ext>
                </a:extLst>
              </a:tr>
              <a:tr h="166928">
                <a:tc>
                  <a:txBody>
                    <a:bodyPr/>
                    <a:lstStyle/>
                    <a:p>
                      <a:r>
                        <a:rPr lang="en-SG" sz="1200" b="1" dirty="0"/>
                        <a:t>Business case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b="1" dirty="0"/>
                        <a:t>Pause, focus on technical portion first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b="1" dirty="0"/>
                        <a:t>Pause, focus on technical portion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498538"/>
                  </a:ext>
                </a:extLst>
              </a:tr>
              <a:tr h="458231">
                <a:tc>
                  <a:txBody>
                    <a:bodyPr/>
                    <a:lstStyle/>
                    <a:p>
                      <a:r>
                        <a:rPr lang="en-SG" sz="1200" b="1" dirty="0"/>
                        <a:t>Modelling</a:t>
                      </a:r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Baseline + 3 improved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6" indent="-285750">
                        <a:buFontTx/>
                        <a:buChar char="-"/>
                      </a:pPr>
                      <a:r>
                        <a:rPr lang="en-SG" sz="1100" dirty="0"/>
                        <a:t>Model pruning? E.g. 0.3-0.5 sparsity (dropout)</a:t>
                      </a:r>
                    </a:p>
                    <a:p>
                      <a:pPr marL="285750" lvl="6" indent="-285750">
                        <a:buFontTx/>
                        <a:buChar char="-"/>
                      </a:pPr>
                      <a:r>
                        <a:rPr lang="en-SG" sz="1100" dirty="0"/>
                        <a:t>Try </a:t>
                      </a:r>
                      <a:r>
                        <a:rPr lang="en-SG" sz="1100" dirty="0" err="1"/>
                        <a:t>streamlit</a:t>
                      </a:r>
                      <a:endParaRPr lang="en-SG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67136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1BADC-59D3-E9D5-ED91-4DD260B34225}"/>
              </a:ext>
            </a:extLst>
          </p:cNvPr>
          <p:cNvGrpSpPr/>
          <p:nvPr/>
        </p:nvGrpSpPr>
        <p:grpSpPr>
          <a:xfrm>
            <a:off x="3275856" y="1568219"/>
            <a:ext cx="216021" cy="432048"/>
            <a:chOff x="1403647" y="1203598"/>
            <a:chExt cx="216021" cy="43204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B98010-1C40-501E-0BE5-39B02CED0C58}"/>
                </a:ext>
              </a:extLst>
            </p:cNvPr>
            <p:cNvCxnSpPr/>
            <p:nvPr/>
          </p:nvCxnSpPr>
          <p:spPr>
            <a:xfrm>
              <a:off x="1403648" y="1203598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B8B5A9C2-7AF6-6329-20B0-29FC1F69E7E6}"/>
                </a:ext>
              </a:extLst>
            </p:cNvPr>
            <p:cNvSpPr/>
            <p:nvPr/>
          </p:nvSpPr>
          <p:spPr>
            <a:xfrm rot="5400000">
              <a:off x="1403647" y="1203601"/>
              <a:ext cx="216022" cy="21602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B4DE1CE1-5B4B-25F5-E77C-22F9EDFF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58" y="771550"/>
            <a:ext cx="6817683" cy="16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58A24F-CE33-CBEB-D71F-27B6A1F8B9CD}"/>
              </a:ext>
            </a:extLst>
          </p:cNvPr>
          <p:cNvSpPr txBox="1"/>
          <p:nvPr/>
        </p:nvSpPr>
        <p:spPr>
          <a:xfrm>
            <a:off x="3275855" y="1743469"/>
            <a:ext cx="12241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b="1" dirty="0">
                <a:solidFill>
                  <a:srgbClr val="FF0000"/>
                </a:solidFill>
              </a:rPr>
              <a:t>4x models done!</a:t>
            </a:r>
          </a:p>
        </p:txBody>
      </p:sp>
    </p:spTree>
    <p:extLst>
      <p:ext uri="{BB962C8B-B14F-4D97-AF65-F5344CB8AC3E}">
        <p14:creationId xmlns:p14="http://schemas.microsoft.com/office/powerpoint/2010/main" val="2319345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0F4C7CD-9CA3-946E-8DE7-F8BADD99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58" y="771550"/>
            <a:ext cx="6817683" cy="1656000"/>
          </a:xfrm>
          <a:prstGeom prst="rect">
            <a:avLst/>
          </a:prstGeom>
        </p:spPr>
      </p:pic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1C16CF7D-FECF-E899-8B5B-7814951E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Progress update (27 Feb 2023)</a:t>
            </a:r>
            <a:endParaRPr sz="2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D1C4A9D-4987-948B-4C68-F9BA423C6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477287"/>
              </p:ext>
            </p:extLst>
          </p:nvPr>
        </p:nvGraphicFramePr>
        <p:xfrm>
          <a:off x="107505" y="2643759"/>
          <a:ext cx="8928992" cy="2301240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687556">
                  <a:extLst>
                    <a:ext uri="{9D8B030D-6E8A-4147-A177-3AD203B41FA5}">
                      <a16:colId xmlns:a16="http://schemas.microsoft.com/office/drawing/2014/main" val="3982362901"/>
                    </a:ext>
                  </a:extLst>
                </a:gridCol>
                <a:gridCol w="3308025">
                  <a:extLst>
                    <a:ext uri="{9D8B030D-6E8A-4147-A177-3AD203B41FA5}">
                      <a16:colId xmlns:a16="http://schemas.microsoft.com/office/drawing/2014/main" val="1433355215"/>
                    </a:ext>
                  </a:extLst>
                </a:gridCol>
                <a:gridCol w="3933411">
                  <a:extLst>
                    <a:ext uri="{9D8B030D-6E8A-4147-A177-3AD203B41FA5}">
                      <a16:colId xmlns:a16="http://schemas.microsoft.com/office/drawing/2014/main" val="1852742744"/>
                    </a:ext>
                  </a:extLst>
                </a:gridCol>
              </a:tblGrid>
              <a:tr h="220006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done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next (before next update)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3564"/>
                  </a:ext>
                </a:extLst>
              </a:tr>
              <a:tr h="476680">
                <a:tc>
                  <a:txBody>
                    <a:bodyPr/>
                    <a:lstStyle/>
                    <a:p>
                      <a:r>
                        <a:rPr lang="en-SG" sz="1200" b="1" dirty="0"/>
                        <a:t>Business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b="0" dirty="0"/>
                        <a:t>Paused, focused on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SG" sz="1100" b="0" dirty="0"/>
                        <a:t>Complete the PPT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b="0" dirty="0"/>
                        <a:t>Rehearse presentation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498538"/>
                  </a:ext>
                </a:extLst>
              </a:tr>
              <a:tr h="880025">
                <a:tc>
                  <a:txBody>
                    <a:bodyPr/>
                    <a:lstStyle/>
                    <a:p>
                      <a:r>
                        <a:rPr lang="en-SG" sz="1200" b="1" dirty="0"/>
                        <a:t>Modelling</a:t>
                      </a:r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Training dataset EDA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SG" sz="1100" dirty="0" err="1"/>
                        <a:t>Streamlit</a:t>
                      </a:r>
                      <a:endParaRPr lang="en-SG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6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SG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Clean up code notebooks</a:t>
                      </a:r>
                    </a:p>
                    <a:p>
                      <a:pPr marL="0" lvl="6" indent="0">
                        <a:buFontTx/>
                        <a:buNone/>
                      </a:pPr>
                      <a:endParaRPr lang="en-SG" sz="1100" dirty="0"/>
                    </a:p>
                    <a:p>
                      <a:pPr marL="0" lvl="6" indent="0">
                        <a:buFontTx/>
                        <a:buNone/>
                      </a:pPr>
                      <a:r>
                        <a:rPr lang="en-SG" sz="1100" dirty="0"/>
                        <a:t>Read and understand: </a:t>
                      </a:r>
                    </a:p>
                    <a:p>
                      <a:pPr marL="285750" marR="0" lvl="6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SG" sz="1100" dirty="0"/>
                        <a:t>Whether to augment validation / test datasets</a:t>
                      </a:r>
                    </a:p>
                    <a:p>
                      <a:pPr marL="285750" lvl="6" indent="-285750">
                        <a:buFontTx/>
                        <a:buChar char="-"/>
                      </a:pPr>
                      <a:r>
                        <a:rPr lang="en-SG" sz="1100" dirty="0"/>
                        <a:t>YOLO architecture (backbone, neck, head), </a:t>
                      </a:r>
                    </a:p>
                    <a:p>
                      <a:pPr marL="285750" lvl="6" indent="-285750">
                        <a:buFontTx/>
                        <a:buChar char="-"/>
                      </a:pPr>
                      <a:r>
                        <a:rPr lang="en-SG" sz="1100" dirty="0"/>
                        <a:t>3x losses, </a:t>
                      </a:r>
                    </a:p>
                    <a:p>
                      <a:pPr marL="285750" lvl="6" indent="-285750">
                        <a:buFontTx/>
                        <a:buChar char="-"/>
                      </a:pPr>
                      <a:r>
                        <a:rPr lang="en-SG" sz="1100" dirty="0"/>
                        <a:t>developed model limitations and areas for improvement</a:t>
                      </a:r>
                    </a:p>
                    <a:p>
                      <a:pPr marL="285750" lvl="6" indent="-285750">
                        <a:buFontTx/>
                        <a:buChar char="-"/>
                      </a:pPr>
                      <a:endParaRPr lang="en-SG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67136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1BADC-59D3-E9D5-ED91-4DD260B34225}"/>
              </a:ext>
            </a:extLst>
          </p:cNvPr>
          <p:cNvGrpSpPr/>
          <p:nvPr/>
        </p:nvGrpSpPr>
        <p:grpSpPr>
          <a:xfrm>
            <a:off x="5004048" y="1491630"/>
            <a:ext cx="216021" cy="432048"/>
            <a:chOff x="1403647" y="1203598"/>
            <a:chExt cx="216021" cy="43204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B98010-1C40-501E-0BE5-39B02CED0C58}"/>
                </a:ext>
              </a:extLst>
            </p:cNvPr>
            <p:cNvCxnSpPr/>
            <p:nvPr/>
          </p:nvCxnSpPr>
          <p:spPr>
            <a:xfrm>
              <a:off x="1403648" y="1203598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B8B5A9C2-7AF6-6329-20B0-29FC1F69E7E6}"/>
                </a:ext>
              </a:extLst>
            </p:cNvPr>
            <p:cNvSpPr/>
            <p:nvPr/>
          </p:nvSpPr>
          <p:spPr>
            <a:xfrm rot="5400000">
              <a:off x="1403647" y="1203601"/>
              <a:ext cx="216022" cy="21602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58A24F-CE33-CBEB-D71F-27B6A1F8B9CD}"/>
              </a:ext>
            </a:extLst>
          </p:cNvPr>
          <p:cNvSpPr txBox="1"/>
          <p:nvPr/>
        </p:nvSpPr>
        <p:spPr>
          <a:xfrm>
            <a:off x="5148064" y="1563638"/>
            <a:ext cx="12241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b="1" dirty="0" err="1">
                <a:solidFill>
                  <a:srgbClr val="FF0000"/>
                </a:solidFill>
              </a:rPr>
              <a:t>Streamlit</a:t>
            </a:r>
            <a:r>
              <a:rPr lang="en-SG" sz="700" b="1" dirty="0">
                <a:solidFill>
                  <a:srgbClr val="FF0000"/>
                </a:solidFill>
              </a:rPr>
              <a:t> done!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8F9DAD-CB63-438E-8760-785291D73274}"/>
              </a:ext>
            </a:extLst>
          </p:cNvPr>
          <p:cNvSpPr txBox="1"/>
          <p:nvPr/>
        </p:nvSpPr>
        <p:spPr>
          <a:xfrm>
            <a:off x="7493320" y="1707654"/>
            <a:ext cx="915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43294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867B3D3-60A7-E845-1AE6-FAC27B978FE2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483518"/>
          <a:ext cx="8784000" cy="4219080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789355012"/>
                    </a:ext>
                  </a:extLst>
                </a:gridCol>
                <a:gridCol w="2591880">
                  <a:extLst>
                    <a:ext uri="{9D8B030D-6E8A-4147-A177-3AD203B41FA5}">
                      <a16:colId xmlns:a16="http://schemas.microsoft.com/office/drawing/2014/main" val="41360551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2490405020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604517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SG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Scatter plot of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Boundary box area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Boundary box aspect ratio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552024"/>
                  </a:ext>
                </a:extLst>
              </a:tr>
              <a:tr h="1980000">
                <a:tc>
                  <a:txBody>
                    <a:bodyPr/>
                    <a:lstStyle/>
                    <a:p>
                      <a:r>
                        <a:rPr lang="en-SG" sz="1100" b="1" dirty="0"/>
                        <a:t>Default</a:t>
                      </a:r>
                      <a:r>
                        <a:rPr lang="en-SG" sz="1100" dirty="0"/>
                        <a:t> </a:t>
                      </a:r>
                    </a:p>
                    <a:p>
                      <a:r>
                        <a:rPr lang="en-SG" sz="1100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01072"/>
                  </a:ext>
                </a:extLst>
              </a:tr>
              <a:tr h="1980000">
                <a:tc>
                  <a:txBody>
                    <a:bodyPr/>
                    <a:lstStyle/>
                    <a:p>
                      <a:r>
                        <a:rPr lang="en-SG" sz="1100" b="1" dirty="0"/>
                        <a:t>Augmented</a:t>
                      </a:r>
                      <a:r>
                        <a:rPr lang="en-SG" sz="1100" dirty="0"/>
                        <a:t> 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579088"/>
                  </a:ext>
                </a:extLst>
              </a:tr>
            </a:tbl>
          </a:graphicData>
        </a:graphic>
      </p:graphicFrame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EDF3134C-A196-89C7-18F8-72C7DF473D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-545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Training Data EDA – ID Cards</a:t>
            </a:r>
            <a:endParaRPr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78ABE-116C-37EF-2728-D76CAA8A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23754"/>
            <a:ext cx="2248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D55C27-D7FE-105A-4B83-99C8ED14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141" y="823954"/>
            <a:ext cx="2497059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9A77EC-B59C-7490-239A-3CBF9868B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57" y="823754"/>
            <a:ext cx="2425123" cy="180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4CB4CB-3426-5CBF-B446-AA4AE4BCBD82}"/>
              </a:ext>
            </a:extLst>
          </p:cNvPr>
          <p:cNvSpPr/>
          <p:nvPr/>
        </p:nvSpPr>
        <p:spPr>
          <a:xfrm>
            <a:off x="1555540" y="2767970"/>
            <a:ext cx="1944216" cy="252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</a:rPr>
              <a:t>Weakness: corners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483D8A-F72F-A6B3-75D2-0C994A23E1FA}"/>
              </a:ext>
            </a:extLst>
          </p:cNvPr>
          <p:cNvSpPr/>
          <p:nvPr/>
        </p:nvSpPr>
        <p:spPr>
          <a:xfrm>
            <a:off x="4151562" y="2767970"/>
            <a:ext cx="1944216" cy="360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</a:rPr>
              <a:t>Weakness: zoomed in photos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AF14A8-0C8F-1B65-D153-2141A443D2B1}"/>
              </a:ext>
            </a:extLst>
          </p:cNvPr>
          <p:cNvSpPr/>
          <p:nvPr/>
        </p:nvSpPr>
        <p:spPr>
          <a:xfrm>
            <a:off x="6707810" y="2767970"/>
            <a:ext cx="1944216" cy="360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</a:rPr>
              <a:t>Hover around normal aspect ratio of 2.6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DF19EC-65F5-22E7-1A74-686AB50D5835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004048" y="1296745"/>
            <a:ext cx="451321" cy="17508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9E4022-A7C4-BC1D-B5A2-C0E80025F719}"/>
              </a:ext>
            </a:extLst>
          </p:cNvPr>
          <p:cNvSpPr/>
          <p:nvPr/>
        </p:nvSpPr>
        <p:spPr>
          <a:xfrm>
            <a:off x="5455369" y="843558"/>
            <a:ext cx="844823" cy="9063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>
                <a:solidFill>
                  <a:schemeClr val="tx1"/>
                </a:solidFill>
              </a:rPr>
              <a:t>Most photos range between 40-55% of a 640x640 pixel photo</a:t>
            </a:r>
          </a:p>
        </p:txBody>
      </p:sp>
    </p:spTree>
    <p:extLst>
      <p:ext uri="{BB962C8B-B14F-4D97-AF65-F5344CB8AC3E}">
        <p14:creationId xmlns:p14="http://schemas.microsoft.com/office/powerpoint/2010/main" val="195299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867B3D3-60A7-E845-1AE6-FAC27B978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659390"/>
              </p:ext>
            </p:extLst>
          </p:nvPr>
        </p:nvGraphicFramePr>
        <p:xfrm>
          <a:off x="179512" y="483518"/>
          <a:ext cx="8784000" cy="4219080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789355012"/>
                    </a:ext>
                  </a:extLst>
                </a:gridCol>
                <a:gridCol w="2591880">
                  <a:extLst>
                    <a:ext uri="{9D8B030D-6E8A-4147-A177-3AD203B41FA5}">
                      <a16:colId xmlns:a16="http://schemas.microsoft.com/office/drawing/2014/main" val="41360551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2490405020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604517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SG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Scatter plot of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Boundary box area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Boundary box aspect ratio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552024"/>
                  </a:ext>
                </a:extLst>
              </a:tr>
              <a:tr h="1980000">
                <a:tc>
                  <a:txBody>
                    <a:bodyPr/>
                    <a:lstStyle/>
                    <a:p>
                      <a:r>
                        <a:rPr lang="en-SG" sz="1100" b="1" dirty="0"/>
                        <a:t>Default</a:t>
                      </a:r>
                      <a:r>
                        <a:rPr lang="en-SG" sz="1100" dirty="0"/>
                        <a:t> </a:t>
                      </a:r>
                    </a:p>
                    <a:p>
                      <a:r>
                        <a:rPr lang="en-SG" sz="1100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01072"/>
                  </a:ext>
                </a:extLst>
              </a:tr>
              <a:tr h="1980000">
                <a:tc>
                  <a:txBody>
                    <a:bodyPr/>
                    <a:lstStyle/>
                    <a:p>
                      <a:r>
                        <a:rPr lang="en-SG" sz="1100" b="1" dirty="0"/>
                        <a:t>Augmented</a:t>
                      </a:r>
                      <a:r>
                        <a:rPr lang="en-SG" sz="1100" dirty="0"/>
                        <a:t> 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57908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FF78ABE-116C-37EF-2728-D76CAA8A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23754"/>
            <a:ext cx="2248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D55C27-D7FE-105A-4B83-99C8ED14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141" y="823954"/>
            <a:ext cx="2497059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9A77EC-B59C-7490-239A-3CBF9868B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57" y="823754"/>
            <a:ext cx="2425123" cy="18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F294EE-817C-8C7D-F81A-32B9A28EE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686" y="2840178"/>
            <a:ext cx="2244989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A6B88-233B-A4B5-2521-2CF15E65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2839978"/>
            <a:ext cx="2523529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83055-F4F0-0CE7-391C-98E9600EC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357" y="2839978"/>
            <a:ext cx="2460591" cy="180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A5C551-5E1B-7049-4C70-CA14E3F47A17}"/>
              </a:ext>
            </a:extLst>
          </p:cNvPr>
          <p:cNvSpPr/>
          <p:nvPr/>
        </p:nvSpPr>
        <p:spPr>
          <a:xfrm>
            <a:off x="1290577" y="4746601"/>
            <a:ext cx="2448272" cy="252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Better distribution due to mosaic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14DE3-C4C3-5927-C6CC-44FB2B5C9B63}"/>
              </a:ext>
            </a:extLst>
          </p:cNvPr>
          <p:cNvSpPr/>
          <p:nvPr/>
        </p:nvSpPr>
        <p:spPr>
          <a:xfrm>
            <a:off x="3950793" y="4602046"/>
            <a:ext cx="2325781" cy="4899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Distribution shifted left due to introduction of cropped images </a:t>
            </a:r>
            <a:r>
              <a:rPr lang="en-SG" sz="1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SG" sz="1000" b="1" dirty="0">
                <a:solidFill>
                  <a:schemeClr val="tx1"/>
                </a:solidFill>
                <a:sym typeface="Wingdings" panose="05000000000000000000" pitchFamily="2" charset="2"/>
              </a:rPr>
              <a:t>more robust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D52993-0B88-AA44-D271-DD44994D2BB4}"/>
              </a:ext>
            </a:extLst>
          </p:cNvPr>
          <p:cNvSpPr/>
          <p:nvPr/>
        </p:nvSpPr>
        <p:spPr>
          <a:xfrm>
            <a:off x="6467357" y="4659982"/>
            <a:ext cx="2425122" cy="3894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Rotation, mosaic increased range </a:t>
            </a:r>
            <a:r>
              <a:rPr lang="en-SG" sz="1000" b="1" dirty="0">
                <a:solidFill>
                  <a:schemeClr val="tx1"/>
                </a:solidFill>
                <a:sym typeface="Wingdings" panose="05000000000000000000" pitchFamily="2" charset="2"/>
              </a:rPr>
              <a:t> more</a:t>
            </a:r>
            <a:r>
              <a:rPr lang="en-SG" sz="1000" b="1" dirty="0">
                <a:solidFill>
                  <a:schemeClr val="tx1"/>
                </a:solidFill>
              </a:rPr>
              <a:t> robust to rotation/cropping</a:t>
            </a:r>
          </a:p>
        </p:txBody>
      </p:sp>
      <p:sp>
        <p:nvSpPr>
          <p:cNvPr id="19" name="Google Shape;260;p26">
            <a:extLst>
              <a:ext uri="{FF2B5EF4-FFF2-40B4-BE49-F238E27FC236}">
                <a16:creationId xmlns:a16="http://schemas.microsoft.com/office/drawing/2014/main" id="{C5D2DA99-55D6-B7DA-80B8-76ADBE1A8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-545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Training Data EDA – ID Cards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64474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867B3D3-60A7-E845-1AE6-FAC27B978FE2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483518"/>
          <a:ext cx="8784000" cy="4219080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789355012"/>
                    </a:ext>
                  </a:extLst>
                </a:gridCol>
                <a:gridCol w="2591880">
                  <a:extLst>
                    <a:ext uri="{9D8B030D-6E8A-4147-A177-3AD203B41FA5}">
                      <a16:colId xmlns:a16="http://schemas.microsoft.com/office/drawing/2014/main" val="41360551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2490405020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604517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SG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Scatter plot of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Boundary box area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Boundary box aspect ratio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552024"/>
                  </a:ext>
                </a:extLst>
              </a:tr>
              <a:tr h="1980000">
                <a:tc>
                  <a:txBody>
                    <a:bodyPr/>
                    <a:lstStyle/>
                    <a:p>
                      <a:r>
                        <a:rPr lang="en-SG" sz="1100" b="1" dirty="0"/>
                        <a:t>Default</a:t>
                      </a:r>
                      <a:r>
                        <a:rPr lang="en-SG" sz="1100" dirty="0"/>
                        <a:t> </a:t>
                      </a:r>
                    </a:p>
                    <a:p>
                      <a:r>
                        <a:rPr lang="en-SG" sz="1100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01072"/>
                  </a:ext>
                </a:extLst>
              </a:tr>
              <a:tr h="1980000">
                <a:tc>
                  <a:txBody>
                    <a:bodyPr/>
                    <a:lstStyle/>
                    <a:p>
                      <a:r>
                        <a:rPr lang="en-SG" sz="1100" b="1" dirty="0"/>
                        <a:t>Augmented</a:t>
                      </a:r>
                      <a:r>
                        <a:rPr lang="en-SG" sz="1100" dirty="0"/>
                        <a:t> 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5790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AA5C551-5E1B-7049-4C70-CA14E3F47A17}"/>
              </a:ext>
            </a:extLst>
          </p:cNvPr>
          <p:cNvSpPr/>
          <p:nvPr/>
        </p:nvSpPr>
        <p:spPr>
          <a:xfrm>
            <a:off x="4716016" y="93190"/>
            <a:ext cx="4233694" cy="3277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Similar results as ID Cards</a:t>
            </a:r>
          </a:p>
        </p:txBody>
      </p:sp>
      <p:sp>
        <p:nvSpPr>
          <p:cNvPr id="19" name="Google Shape;260;p26">
            <a:extLst>
              <a:ext uri="{FF2B5EF4-FFF2-40B4-BE49-F238E27FC236}">
                <a16:creationId xmlns:a16="http://schemas.microsoft.com/office/drawing/2014/main" id="{C5D2DA99-55D6-B7DA-80B8-76ADBE1A8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-545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Training Data EDA – Passport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ED4F3-D2DC-9F1F-434F-90E8A87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206" y="2839978"/>
            <a:ext cx="2485504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3D5B-6DED-076A-9E22-F0140033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876" y="2839978"/>
            <a:ext cx="242358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524746-7E87-0E6A-8CAD-90C81A04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140" y="2838226"/>
            <a:ext cx="2257015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1B424-FF22-72B6-2425-B456D32C3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130" y="843758"/>
            <a:ext cx="2235033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0FA6E9-40F3-A574-65B9-148508436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141" y="843558"/>
            <a:ext cx="2497059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77CA06-28FE-755B-1DE3-72A0748CB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546" y="843558"/>
            <a:ext cx="2408824" cy="180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7148063-C7CF-4D66-570F-A76C05174B69}"/>
              </a:ext>
            </a:extLst>
          </p:cNvPr>
          <p:cNvSpPr/>
          <p:nvPr/>
        </p:nvSpPr>
        <p:spPr>
          <a:xfrm>
            <a:off x="1554146" y="2571750"/>
            <a:ext cx="1829320" cy="3281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Better distributed across the entire photo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56B082-DBC2-256B-CD4E-488547854CE4}"/>
              </a:ext>
            </a:extLst>
          </p:cNvPr>
          <p:cNvCxnSpPr>
            <a:cxnSpLocks/>
          </p:cNvCxnSpPr>
          <p:nvPr/>
        </p:nvCxnSpPr>
        <p:spPr>
          <a:xfrm>
            <a:off x="3491878" y="2571750"/>
            <a:ext cx="2" cy="3345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0A4ACC-8FE5-ED6D-34E1-628026321397}"/>
              </a:ext>
            </a:extLst>
          </p:cNvPr>
          <p:cNvSpPr/>
          <p:nvPr/>
        </p:nvSpPr>
        <p:spPr>
          <a:xfrm>
            <a:off x="4131416" y="2571750"/>
            <a:ext cx="1916346" cy="3345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Increase robustness due to addition of cropped samples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030A78-F5D0-D335-B86E-85D73580DEF7}"/>
              </a:ext>
            </a:extLst>
          </p:cNvPr>
          <p:cNvCxnSpPr>
            <a:cxnSpLocks/>
          </p:cNvCxnSpPr>
          <p:nvPr/>
        </p:nvCxnSpPr>
        <p:spPr>
          <a:xfrm>
            <a:off x="6156174" y="2573693"/>
            <a:ext cx="2" cy="3345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BC92475-CD9B-1F27-9872-C583283FBEF1}"/>
              </a:ext>
            </a:extLst>
          </p:cNvPr>
          <p:cNvSpPr/>
          <p:nvPr/>
        </p:nvSpPr>
        <p:spPr>
          <a:xfrm>
            <a:off x="6945814" y="2554351"/>
            <a:ext cx="1512879" cy="3345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  <a:sym typeface="Wingdings" panose="05000000000000000000" pitchFamily="2" charset="2"/>
              </a:rPr>
              <a:t>more</a:t>
            </a:r>
            <a:r>
              <a:rPr lang="en-SG" sz="1000" b="1" dirty="0">
                <a:solidFill>
                  <a:schemeClr val="tx1"/>
                </a:solidFill>
              </a:rPr>
              <a:t> robust to rotation/cropping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427206-833C-B80F-FDF9-E4E2AD33B1CD}"/>
              </a:ext>
            </a:extLst>
          </p:cNvPr>
          <p:cNvCxnSpPr>
            <a:cxnSpLocks/>
          </p:cNvCxnSpPr>
          <p:nvPr/>
        </p:nvCxnSpPr>
        <p:spPr>
          <a:xfrm>
            <a:off x="8604446" y="2571750"/>
            <a:ext cx="2" cy="3345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7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3D15178D-4B70-8B7F-E36A-CFCEEFD27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-545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Training Data EDA – Colour Scheme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88A08-D8BB-34B2-257C-9C949682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36" y="1059782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DBADA-FA62-A6B9-FE68-CD3ABCB26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05978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3B3B8-799D-0A4B-1A14-F81EB3D3A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48" y="1059782"/>
            <a:ext cx="1800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0E1C19-13C1-0B84-81FE-DFFC98164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352" y="2931990"/>
            <a:ext cx="180000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6E5CFE-799F-6351-BDC8-95ABD1A40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944" y="1059782"/>
            <a:ext cx="1800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7BB707-36CE-F5FA-C615-83CE9699E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840" y="2931990"/>
            <a:ext cx="1800000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DC1509-19CC-CC39-9659-4A0189DEB868}"/>
              </a:ext>
            </a:extLst>
          </p:cNvPr>
          <p:cNvSpPr txBox="1"/>
          <p:nvPr/>
        </p:nvSpPr>
        <p:spPr>
          <a:xfrm>
            <a:off x="395736" y="699542"/>
            <a:ext cx="367220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ID Cards – Blue, Yellow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E888C4-FB1F-FDF0-CB41-9954ECD7CB45}"/>
              </a:ext>
            </a:extLst>
          </p:cNvPr>
          <p:cNvSpPr txBox="1"/>
          <p:nvPr/>
        </p:nvSpPr>
        <p:spPr>
          <a:xfrm>
            <a:off x="4974703" y="695716"/>
            <a:ext cx="367220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Passports – Pink, White</a:t>
            </a:r>
          </a:p>
        </p:txBody>
      </p:sp>
    </p:spTree>
    <p:extLst>
      <p:ext uri="{BB962C8B-B14F-4D97-AF65-F5344CB8AC3E}">
        <p14:creationId xmlns:p14="http://schemas.microsoft.com/office/powerpoint/2010/main" val="158227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1A1C81-5AE0-CBEB-F369-3F5C0E10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76" y="699542"/>
            <a:ext cx="6246784" cy="4176000"/>
          </a:xfrm>
          <a:prstGeom prst="rect">
            <a:avLst/>
          </a:prstGeom>
        </p:spPr>
      </p:pic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6E5FC6D3-8D87-499A-0EE3-FDCDBC8E4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756084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Streamlit – 2 Modes: From Prepared Test Set</a:t>
            </a:r>
            <a:endParaRPr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34B17F-CFEB-5594-4740-5C3507C2526E}"/>
              </a:ext>
            </a:extLst>
          </p:cNvPr>
          <p:cNvSpPr/>
          <p:nvPr/>
        </p:nvSpPr>
        <p:spPr>
          <a:xfrm>
            <a:off x="1547664" y="1779662"/>
            <a:ext cx="1080120" cy="504056"/>
          </a:xfrm>
          <a:prstGeom prst="rect">
            <a:avLst/>
          </a:prstGeom>
          <a:noFill/>
          <a:ln>
            <a:solidFill>
              <a:srgbClr val="FF4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2478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A756AB-599D-5A06-DF29-36405BDF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97" y="844022"/>
            <a:ext cx="5514406" cy="4176000"/>
          </a:xfrm>
          <a:prstGeom prst="rect">
            <a:avLst/>
          </a:prstGeom>
        </p:spPr>
      </p:pic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6E5FC6D3-8D87-499A-0EE3-FDCDBC8E4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756084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Streamlit – 2 Modes: Upload Your Own Data</a:t>
            </a:r>
            <a:endParaRPr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EB91E-01CE-AC97-7DCE-0FFD8FC33773}"/>
              </a:ext>
            </a:extLst>
          </p:cNvPr>
          <p:cNvSpPr/>
          <p:nvPr/>
        </p:nvSpPr>
        <p:spPr>
          <a:xfrm>
            <a:off x="1763688" y="1779662"/>
            <a:ext cx="1008112" cy="432048"/>
          </a:xfrm>
          <a:prstGeom prst="rect">
            <a:avLst/>
          </a:prstGeom>
          <a:noFill/>
          <a:ln>
            <a:solidFill>
              <a:srgbClr val="FF4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3787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EDF3134C-A196-89C7-18F8-72C7DF473D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Streamlit – Trial 1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1FC93-C4ED-4F8D-95B0-124DB6EA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263" y="591730"/>
            <a:ext cx="5625798" cy="4248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AC255-A396-71AC-1A9F-35C71EAF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15966"/>
            <a:ext cx="3200584" cy="180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FD184C-0DD6-72E4-E5DE-509F7A7DEBDE}"/>
              </a:ext>
            </a:extLst>
          </p:cNvPr>
          <p:cNvSpPr/>
          <p:nvPr/>
        </p:nvSpPr>
        <p:spPr>
          <a:xfrm>
            <a:off x="5940152" y="2067694"/>
            <a:ext cx="2016224" cy="1008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Identified only the blue card </a:t>
            </a:r>
            <a:r>
              <a:rPr lang="en-SG" dirty="0">
                <a:solidFill>
                  <a:schemeClr val="tx1"/>
                </a:solidFill>
              </a:rPr>
              <a:t>– because of training dataset!</a:t>
            </a:r>
          </a:p>
        </p:txBody>
      </p:sp>
    </p:spTree>
    <p:extLst>
      <p:ext uri="{BB962C8B-B14F-4D97-AF65-F5344CB8AC3E}">
        <p14:creationId xmlns:p14="http://schemas.microsoft.com/office/powerpoint/2010/main" val="335440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EDF3134C-A196-89C7-18F8-72C7DF473D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Streamlit – Trial 2</a:t>
            </a:r>
            <a:endParaRPr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62FEE-77A2-AE75-2562-FB20FF28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51470"/>
            <a:ext cx="5541993" cy="4824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44B72-0CAB-F5FC-D66E-4B329EAA2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1" y="1707654"/>
            <a:ext cx="3108067" cy="20882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7CBD9A-C62A-44AC-C1D8-1356C28E8AB4}"/>
              </a:ext>
            </a:extLst>
          </p:cNvPr>
          <p:cNvSpPr/>
          <p:nvPr/>
        </p:nvSpPr>
        <p:spPr>
          <a:xfrm>
            <a:off x="5796136" y="1722074"/>
            <a:ext cx="2016224" cy="1008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Identified the left, not the right passport </a:t>
            </a:r>
            <a:r>
              <a:rPr lang="en-SG" dirty="0">
                <a:solidFill>
                  <a:schemeClr val="tx1"/>
                </a:solidFill>
              </a:rPr>
              <a:t>– because of a grey overlay?</a:t>
            </a:r>
          </a:p>
        </p:txBody>
      </p:sp>
    </p:spTree>
    <p:extLst>
      <p:ext uri="{BB962C8B-B14F-4D97-AF65-F5344CB8AC3E}">
        <p14:creationId xmlns:p14="http://schemas.microsoft.com/office/powerpoint/2010/main" val="10943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1C16CF7D-FECF-E899-8B5B-7814951E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Progress update (22 Feb 2023)</a:t>
            </a:r>
            <a:endParaRPr sz="2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D1C4A9D-4987-948B-4C68-F9BA423C6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99122"/>
              </p:ext>
            </p:extLst>
          </p:nvPr>
        </p:nvGraphicFramePr>
        <p:xfrm>
          <a:off x="107505" y="2643758"/>
          <a:ext cx="8928992" cy="1463040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687556">
                  <a:extLst>
                    <a:ext uri="{9D8B030D-6E8A-4147-A177-3AD203B41FA5}">
                      <a16:colId xmlns:a16="http://schemas.microsoft.com/office/drawing/2014/main" val="3982362901"/>
                    </a:ext>
                  </a:extLst>
                </a:gridCol>
                <a:gridCol w="3308025">
                  <a:extLst>
                    <a:ext uri="{9D8B030D-6E8A-4147-A177-3AD203B41FA5}">
                      <a16:colId xmlns:a16="http://schemas.microsoft.com/office/drawing/2014/main" val="1433355215"/>
                    </a:ext>
                  </a:extLst>
                </a:gridCol>
                <a:gridCol w="3933411">
                  <a:extLst>
                    <a:ext uri="{9D8B030D-6E8A-4147-A177-3AD203B41FA5}">
                      <a16:colId xmlns:a16="http://schemas.microsoft.com/office/drawing/2014/main" val="1852742744"/>
                    </a:ext>
                  </a:extLst>
                </a:gridCol>
              </a:tblGrid>
              <a:tr h="246895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done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/>
                        <a:t>What’s next (before next update)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200" b="1" dirty="0"/>
                        <a:t>Business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Decided on object detection (identifying ID card vs passports)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b="1" dirty="0"/>
                        <a:t>Pause, focus on technical portion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498538"/>
                  </a:ext>
                </a:extLst>
              </a:tr>
              <a:tr h="753030">
                <a:tc>
                  <a:txBody>
                    <a:bodyPr/>
                    <a:lstStyle/>
                    <a:p>
                      <a:r>
                        <a:rPr lang="en-SG" sz="1200" b="1" dirty="0"/>
                        <a:t>Modelling</a:t>
                      </a:r>
                      <a:endParaRPr lang="en-SG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Labelled 100% of data (1K photos)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dirty="0"/>
                        <a:t>Baseline model done using transfer learning (using </a:t>
                      </a:r>
                      <a:r>
                        <a:rPr lang="en-SG" sz="1100" dirty="0" err="1"/>
                        <a:t>pytorch</a:t>
                      </a:r>
                      <a:r>
                        <a:rPr lang="en-SG" sz="1100" dirty="0"/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100" b="1" dirty="0"/>
                        <a:t>Baseline score too good (dataset too clean?)</a:t>
                      </a:r>
                    </a:p>
                    <a:p>
                      <a:pPr marL="285750" lvl="1" indent="-285750">
                        <a:buSzPct val="100000"/>
                        <a:buFontTx/>
                        <a:buChar char="-"/>
                      </a:pPr>
                      <a:r>
                        <a:rPr lang="en-SG" sz="1100" dirty="0"/>
                        <a:t>Try other model params</a:t>
                      </a:r>
                    </a:p>
                    <a:p>
                      <a:pPr marL="285750" lvl="6" indent="-285750">
                        <a:buFontTx/>
                        <a:buChar char="-"/>
                      </a:pPr>
                      <a:r>
                        <a:rPr lang="en-SG" sz="1100" dirty="0"/>
                        <a:t>Try building classification model (?)</a:t>
                      </a:r>
                    </a:p>
                    <a:p>
                      <a:pPr marL="285750" lvl="6" indent="-285750">
                        <a:buFontTx/>
                        <a:buChar char="-"/>
                      </a:pPr>
                      <a:r>
                        <a:rPr lang="en-SG" sz="1100" dirty="0"/>
                        <a:t>Try </a:t>
                      </a:r>
                      <a:r>
                        <a:rPr lang="en-SG" sz="1100" dirty="0" err="1"/>
                        <a:t>streamlit</a:t>
                      </a:r>
                      <a:r>
                        <a:rPr lang="en-SG" sz="1100" dirty="0"/>
                        <a:t> (?)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67136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1BADC-59D3-E9D5-ED91-4DD260B34225}"/>
              </a:ext>
            </a:extLst>
          </p:cNvPr>
          <p:cNvGrpSpPr/>
          <p:nvPr/>
        </p:nvGrpSpPr>
        <p:grpSpPr>
          <a:xfrm>
            <a:off x="3275856" y="1568219"/>
            <a:ext cx="216021" cy="432048"/>
            <a:chOff x="1403647" y="1203598"/>
            <a:chExt cx="216021" cy="43204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B98010-1C40-501E-0BE5-39B02CED0C58}"/>
                </a:ext>
              </a:extLst>
            </p:cNvPr>
            <p:cNvCxnSpPr/>
            <p:nvPr/>
          </p:nvCxnSpPr>
          <p:spPr>
            <a:xfrm>
              <a:off x="1403648" y="1203598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B8B5A9C2-7AF6-6329-20B0-29FC1F69E7E6}"/>
                </a:ext>
              </a:extLst>
            </p:cNvPr>
            <p:cNvSpPr/>
            <p:nvPr/>
          </p:nvSpPr>
          <p:spPr>
            <a:xfrm rot="5400000">
              <a:off x="1403647" y="1203601"/>
              <a:ext cx="216022" cy="21602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B4DE1CE1-5B4B-25F5-E77C-22F9EDFF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58" y="771550"/>
            <a:ext cx="6817683" cy="16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58A24F-CE33-CBEB-D71F-27B6A1F8B9CD}"/>
              </a:ext>
            </a:extLst>
          </p:cNvPr>
          <p:cNvSpPr txBox="1"/>
          <p:nvPr/>
        </p:nvSpPr>
        <p:spPr>
          <a:xfrm>
            <a:off x="3275855" y="1743469"/>
            <a:ext cx="12241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b="1" dirty="0">
                <a:solidFill>
                  <a:srgbClr val="FF0000"/>
                </a:solidFill>
              </a:rPr>
              <a:t>Baseline model done!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47EE48-92B6-2880-BEB1-8728ABC4724C}"/>
              </a:ext>
            </a:extLst>
          </p:cNvPr>
          <p:cNvSpPr/>
          <p:nvPr/>
        </p:nvSpPr>
        <p:spPr>
          <a:xfrm>
            <a:off x="107504" y="4227934"/>
            <a:ext cx="8928992" cy="70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Key question:</a:t>
            </a:r>
          </a:p>
          <a:p>
            <a:pPr marL="2160000" indent="-228600">
              <a:buFont typeface="+mj-lt"/>
              <a:buAutoNum type="arabicPeriod"/>
            </a:pPr>
            <a:r>
              <a:rPr lang="en-SG" sz="1200" dirty="0">
                <a:solidFill>
                  <a:schemeClr val="tx1"/>
                </a:solidFill>
              </a:rPr>
              <a:t>Should I tweak the dataset / model further, OR</a:t>
            </a:r>
          </a:p>
          <a:p>
            <a:pPr marL="2160000" indent="-228600">
              <a:buFont typeface="+mj-lt"/>
              <a:buAutoNum type="arabicPeriod"/>
            </a:pPr>
            <a:r>
              <a:rPr lang="en-SG" sz="1200" dirty="0">
                <a:solidFill>
                  <a:schemeClr val="tx1"/>
                </a:solidFill>
              </a:rPr>
              <a:t>Move on to </a:t>
            </a:r>
            <a:r>
              <a:rPr lang="en-SG" sz="1200" dirty="0" err="1">
                <a:solidFill>
                  <a:schemeClr val="tx1"/>
                </a:solidFill>
              </a:rPr>
              <a:t>streamlit</a:t>
            </a:r>
            <a:r>
              <a:rPr lang="en-SG" sz="1200" dirty="0">
                <a:solidFill>
                  <a:schemeClr val="tx1"/>
                </a:solidFill>
              </a:rPr>
              <a:t> / understanding the theory of how YOLO works</a:t>
            </a:r>
          </a:p>
        </p:txBody>
      </p:sp>
    </p:spTree>
    <p:extLst>
      <p:ext uri="{BB962C8B-B14F-4D97-AF65-F5344CB8AC3E}">
        <p14:creationId xmlns:p14="http://schemas.microsoft.com/office/powerpoint/2010/main" val="61141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3F0B16-54C6-EFC4-CD57-345508D5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0"/>
            <a:ext cx="6858000" cy="51435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5BD28F-22B5-5193-7197-DCD32BC57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520272"/>
              </p:ext>
            </p:extLst>
          </p:nvPr>
        </p:nvGraphicFramePr>
        <p:xfrm>
          <a:off x="107504" y="1267473"/>
          <a:ext cx="1944216" cy="1952349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737461">
                  <a:extLst>
                    <a:ext uri="{9D8B030D-6E8A-4147-A177-3AD203B41FA5}">
                      <a16:colId xmlns:a16="http://schemas.microsoft.com/office/drawing/2014/main" val="510487384"/>
                    </a:ext>
                  </a:extLst>
                </a:gridCol>
                <a:gridCol w="1206755">
                  <a:extLst>
                    <a:ext uri="{9D8B030D-6E8A-4147-A177-3AD203B41FA5}">
                      <a16:colId xmlns:a16="http://schemas.microsoft.com/office/drawing/2014/main" val="1460201261"/>
                    </a:ext>
                  </a:extLst>
                </a:gridCol>
              </a:tblGrid>
              <a:tr h="285023">
                <a:tc>
                  <a:txBody>
                    <a:bodyPr/>
                    <a:lstStyle/>
                    <a:p>
                      <a:endParaRPr lang="en-SG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Baseline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53513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1000 photos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5057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37500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Starting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Pretrained weights on COCO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59251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Frozen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71954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Training duration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29min</a:t>
                      </a:r>
                      <a:endParaRPr lang="en-SG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6178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38DF519-AAFF-3532-5E05-61594C8828D4}"/>
              </a:ext>
            </a:extLst>
          </p:cNvPr>
          <p:cNvSpPr/>
          <p:nvPr/>
        </p:nvSpPr>
        <p:spPr>
          <a:xfrm>
            <a:off x="2987824" y="1779662"/>
            <a:ext cx="1512168" cy="2952328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97498D-AA2B-1EC7-5B45-0C9D7C786DF2}"/>
              </a:ext>
            </a:extLst>
          </p:cNvPr>
          <p:cNvSpPr/>
          <p:nvPr/>
        </p:nvSpPr>
        <p:spPr>
          <a:xfrm>
            <a:off x="1202503" y="4371950"/>
            <a:ext cx="1800200" cy="41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b="1" dirty="0">
                <a:solidFill>
                  <a:schemeClr val="tx1"/>
                </a:solidFill>
              </a:rPr>
              <a:t>11% wrong prediction for ID 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D33489-13A0-46CC-92DE-498B32DC130D}"/>
              </a:ext>
            </a:extLst>
          </p:cNvPr>
          <p:cNvSpPr/>
          <p:nvPr/>
        </p:nvSpPr>
        <p:spPr>
          <a:xfrm>
            <a:off x="6048164" y="267494"/>
            <a:ext cx="1476164" cy="3024336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7FD226-EDE4-EAF8-DF31-EFC2AD51CD1A}"/>
              </a:ext>
            </a:extLst>
          </p:cNvPr>
          <p:cNvSpPr/>
          <p:nvPr/>
        </p:nvSpPr>
        <p:spPr>
          <a:xfrm>
            <a:off x="6048164" y="3291830"/>
            <a:ext cx="1476164" cy="792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tx1"/>
                </a:solidFill>
              </a:rPr>
              <a:t>Also </a:t>
            </a:r>
            <a:r>
              <a:rPr lang="en-SG" sz="1050" b="1" dirty="0">
                <a:solidFill>
                  <a:schemeClr val="tx1"/>
                </a:solidFill>
              </a:rPr>
              <a:t>wrongly identify some background </a:t>
            </a:r>
            <a:r>
              <a:rPr lang="en-SG" sz="1050" dirty="0">
                <a:solidFill>
                  <a:schemeClr val="tx1"/>
                </a:solidFill>
              </a:rPr>
              <a:t>as card/passport</a:t>
            </a:r>
          </a:p>
        </p:txBody>
      </p:sp>
      <p:sp>
        <p:nvSpPr>
          <p:cNvPr id="2" name="Google Shape;260;p26">
            <a:extLst>
              <a:ext uri="{FF2B5EF4-FFF2-40B4-BE49-F238E27FC236}">
                <a16:creationId xmlns:a16="http://schemas.microsoft.com/office/drawing/2014/main" id="{0FBD2716-8133-1A56-B873-BED34DAA65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2808312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sz="2400" b="1" dirty="0"/>
              <a:t>Validation</a:t>
            </a:r>
            <a:br>
              <a:rPr lang="en-SG" sz="2400" b="1" dirty="0"/>
            </a:br>
            <a:r>
              <a:rPr lang="en-SG" sz="2400" b="1" dirty="0"/>
              <a:t>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3880C-4A52-51BE-2CCD-E15C9703C601}"/>
              </a:ext>
            </a:extLst>
          </p:cNvPr>
          <p:cNvSpPr/>
          <p:nvPr/>
        </p:nvSpPr>
        <p:spPr>
          <a:xfrm>
            <a:off x="4463988" y="267494"/>
            <a:ext cx="1512168" cy="1432529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1552E-FF16-8359-277E-55AB96FABDE7}"/>
              </a:ext>
            </a:extLst>
          </p:cNvPr>
          <p:cNvSpPr/>
          <p:nvPr/>
        </p:nvSpPr>
        <p:spPr>
          <a:xfrm>
            <a:off x="4463987" y="267494"/>
            <a:ext cx="1531311" cy="3838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b="1" dirty="0">
                <a:solidFill>
                  <a:schemeClr val="tx1"/>
                </a:solidFill>
              </a:rPr>
              <a:t>2% wrong prediction for passport</a:t>
            </a:r>
          </a:p>
        </p:txBody>
      </p:sp>
    </p:spTree>
    <p:extLst>
      <p:ext uri="{BB962C8B-B14F-4D97-AF65-F5344CB8AC3E}">
        <p14:creationId xmlns:p14="http://schemas.microsoft.com/office/powerpoint/2010/main" val="182302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4CDE3-D493-46A9-E091-B0F4B860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0"/>
            <a:ext cx="6858000" cy="51435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533C4C-FAB1-77AC-8293-F7956E450BF4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555526"/>
          <a:ext cx="1944216" cy="1952349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737461">
                  <a:extLst>
                    <a:ext uri="{9D8B030D-6E8A-4147-A177-3AD203B41FA5}">
                      <a16:colId xmlns:a16="http://schemas.microsoft.com/office/drawing/2014/main" val="510487384"/>
                    </a:ext>
                  </a:extLst>
                </a:gridCol>
                <a:gridCol w="1206755">
                  <a:extLst>
                    <a:ext uri="{9D8B030D-6E8A-4147-A177-3AD203B41FA5}">
                      <a16:colId xmlns:a16="http://schemas.microsoft.com/office/drawing/2014/main" val="1460201261"/>
                    </a:ext>
                  </a:extLst>
                </a:gridCol>
              </a:tblGrid>
              <a:tr h="285023">
                <a:tc>
                  <a:txBody>
                    <a:bodyPr/>
                    <a:lstStyle/>
                    <a:p>
                      <a:endParaRPr lang="en-SG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Improved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53513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1000 photos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5057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37500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Starting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Pretrained weights on COCO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59251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Frozen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71954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Training duration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39min</a:t>
                      </a:r>
                      <a:endParaRPr lang="en-SG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7937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FDB55BB-25B5-3879-A008-F3A8A8406EBD}"/>
              </a:ext>
            </a:extLst>
          </p:cNvPr>
          <p:cNvSpPr/>
          <p:nvPr/>
        </p:nvSpPr>
        <p:spPr>
          <a:xfrm>
            <a:off x="5004048" y="3433434"/>
            <a:ext cx="1800200" cy="8665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Similar performance </a:t>
            </a:r>
            <a:r>
              <a:rPr lang="en-SG" sz="1200" dirty="0">
                <a:solidFill>
                  <a:schemeClr val="tx1"/>
                </a:solidFill>
              </a:rPr>
              <a:t>at</a:t>
            </a:r>
            <a:r>
              <a:rPr lang="en-SG" sz="1200" b="1" dirty="0">
                <a:solidFill>
                  <a:schemeClr val="tx1"/>
                </a:solidFill>
              </a:rPr>
              <a:t> 46% extra training time </a:t>
            </a:r>
            <a:r>
              <a:rPr lang="en-SG" sz="1200" dirty="0">
                <a:solidFill>
                  <a:schemeClr val="tx1"/>
                </a:solidFill>
              </a:rPr>
              <a:t>(27min vs 39min)</a:t>
            </a:r>
            <a:endParaRPr lang="en-SG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04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77629-7A04-2577-3A1D-C6CD39A7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0"/>
            <a:ext cx="6858000" cy="51435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533C4C-FAB1-77AC-8293-F7956E450BF4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555526"/>
          <a:ext cx="1944216" cy="2170246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737461">
                  <a:extLst>
                    <a:ext uri="{9D8B030D-6E8A-4147-A177-3AD203B41FA5}">
                      <a16:colId xmlns:a16="http://schemas.microsoft.com/office/drawing/2014/main" val="510487384"/>
                    </a:ext>
                  </a:extLst>
                </a:gridCol>
                <a:gridCol w="1206755">
                  <a:extLst>
                    <a:ext uri="{9D8B030D-6E8A-4147-A177-3AD203B41FA5}">
                      <a16:colId xmlns:a16="http://schemas.microsoft.com/office/drawing/2014/main" val="1460201261"/>
                    </a:ext>
                  </a:extLst>
                </a:gridCol>
              </a:tblGrid>
              <a:tr h="285023">
                <a:tc>
                  <a:txBody>
                    <a:bodyPr/>
                    <a:lstStyle/>
                    <a:p>
                      <a:endParaRPr lang="en-SG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Improved 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53513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2200 photos:</a:t>
                      </a:r>
                    </a:p>
                    <a:p>
                      <a:r>
                        <a:rPr lang="en-SG" sz="900" b="1" dirty="0"/>
                        <a:t>1800 augmented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50578"/>
                  </a:ext>
                </a:extLst>
              </a:tr>
              <a:tr h="285023">
                <a:tc>
                  <a:txBody>
                    <a:bodyPr/>
                    <a:lstStyle/>
                    <a:p>
                      <a:r>
                        <a:rPr lang="en-SG" sz="9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37500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Starting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Pretrained weights on COCO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59251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/>
                        <a:t>Frozen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71954"/>
                  </a:ext>
                </a:extLst>
              </a:tr>
              <a:tr h="364553"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Training duration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solidFill>
                            <a:schemeClr val="tx1"/>
                          </a:solidFill>
                        </a:rPr>
                        <a:t>1hrs, 17min</a:t>
                      </a:r>
                      <a:endParaRPr lang="en-SG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9397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FDB55BB-25B5-3879-A008-F3A8A8406EBD}"/>
              </a:ext>
            </a:extLst>
          </p:cNvPr>
          <p:cNvSpPr/>
          <p:nvPr/>
        </p:nvSpPr>
        <p:spPr>
          <a:xfrm>
            <a:off x="5868144" y="3303942"/>
            <a:ext cx="1800200" cy="707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Still wrongly identifying some 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01DE68-9413-1DA7-FD6D-02D3834569AF}"/>
              </a:ext>
            </a:extLst>
          </p:cNvPr>
          <p:cNvSpPr/>
          <p:nvPr/>
        </p:nvSpPr>
        <p:spPr>
          <a:xfrm>
            <a:off x="6012160" y="195486"/>
            <a:ext cx="1512168" cy="3096344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660C3-5C0D-A876-F8BF-0EC7C7953BC7}"/>
              </a:ext>
            </a:extLst>
          </p:cNvPr>
          <p:cNvSpPr/>
          <p:nvPr/>
        </p:nvSpPr>
        <p:spPr>
          <a:xfrm>
            <a:off x="2987824" y="1743658"/>
            <a:ext cx="1512168" cy="1548172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76A986-EDB4-DD8E-9505-C3FC5F67656C}"/>
              </a:ext>
            </a:extLst>
          </p:cNvPr>
          <p:cNvSpPr/>
          <p:nvPr/>
        </p:nvSpPr>
        <p:spPr>
          <a:xfrm>
            <a:off x="3020411" y="3303942"/>
            <a:ext cx="1800200" cy="563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Much better false-positive 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0826E-6E92-20E2-A421-8AFF7090425C}"/>
              </a:ext>
            </a:extLst>
          </p:cNvPr>
          <p:cNvSpPr txBox="1"/>
          <p:nvPr/>
        </p:nvSpPr>
        <p:spPr>
          <a:xfrm>
            <a:off x="107504" y="2787774"/>
            <a:ext cx="158087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Crop 0-10% zoom,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rotate +/-15</a:t>
            </a:r>
            <a:r>
              <a:rPr lang="en-SG" sz="1050" baseline="30000" dirty="0"/>
              <a:t>o</a:t>
            </a:r>
            <a:r>
              <a:rPr lang="en-SG" sz="1050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brightness +/-15%,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exposure +/-10%,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/>
              <a:t>mosaic applied</a:t>
            </a:r>
          </a:p>
        </p:txBody>
      </p:sp>
    </p:spTree>
    <p:extLst>
      <p:ext uri="{BB962C8B-B14F-4D97-AF65-F5344CB8AC3E}">
        <p14:creationId xmlns:p14="http://schemas.microsoft.com/office/powerpoint/2010/main" val="322334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E7E1EF1C-D82D-E017-D2BA-98E32B037B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 Results</a:t>
            </a:r>
            <a:endParaRPr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0DFBE1-F3DF-93C9-DA10-6264A3170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81659"/>
              </p:ext>
            </p:extLst>
          </p:nvPr>
        </p:nvGraphicFramePr>
        <p:xfrm>
          <a:off x="180510" y="728042"/>
          <a:ext cx="8783978" cy="2521496"/>
        </p:xfrm>
        <a:graphic>
          <a:graphicData uri="http://schemas.openxmlformats.org/drawingml/2006/table">
            <a:tbl>
              <a:tblPr firstRow="1" bandRow="1">
                <a:tableStyleId>{38D5F789-F7FF-4708-88E7-D03F1C3A4AAA}</a:tableStyleId>
              </a:tblPr>
              <a:tblGrid>
                <a:gridCol w="1486518">
                  <a:extLst>
                    <a:ext uri="{9D8B030D-6E8A-4147-A177-3AD203B41FA5}">
                      <a16:colId xmlns:a16="http://schemas.microsoft.com/office/drawing/2014/main" val="3850906421"/>
                    </a:ext>
                  </a:extLst>
                </a:gridCol>
                <a:gridCol w="1846005">
                  <a:extLst>
                    <a:ext uri="{9D8B030D-6E8A-4147-A177-3AD203B41FA5}">
                      <a16:colId xmlns:a16="http://schemas.microsoft.com/office/drawing/2014/main" val="3779444781"/>
                    </a:ext>
                  </a:extLst>
                </a:gridCol>
                <a:gridCol w="586481">
                  <a:extLst>
                    <a:ext uri="{9D8B030D-6E8A-4147-A177-3AD203B41FA5}">
                      <a16:colId xmlns:a16="http://schemas.microsoft.com/office/drawing/2014/main" val="1832554373"/>
                    </a:ext>
                  </a:extLst>
                </a:gridCol>
                <a:gridCol w="1846273">
                  <a:extLst>
                    <a:ext uri="{9D8B030D-6E8A-4147-A177-3AD203B41FA5}">
                      <a16:colId xmlns:a16="http://schemas.microsoft.com/office/drawing/2014/main" val="3110282003"/>
                    </a:ext>
                  </a:extLst>
                </a:gridCol>
                <a:gridCol w="586214">
                  <a:extLst>
                    <a:ext uri="{9D8B030D-6E8A-4147-A177-3AD203B41FA5}">
                      <a16:colId xmlns:a16="http://schemas.microsoft.com/office/drawing/2014/main" val="1387935559"/>
                    </a:ext>
                  </a:extLst>
                </a:gridCol>
                <a:gridCol w="1846542">
                  <a:extLst>
                    <a:ext uri="{9D8B030D-6E8A-4147-A177-3AD203B41FA5}">
                      <a16:colId xmlns:a16="http://schemas.microsoft.com/office/drawing/2014/main" val="4109931400"/>
                    </a:ext>
                  </a:extLst>
                </a:gridCol>
                <a:gridCol w="585945">
                  <a:extLst>
                    <a:ext uri="{9D8B030D-6E8A-4147-A177-3AD203B41FA5}">
                      <a16:colId xmlns:a16="http://schemas.microsoft.com/office/drawing/2014/main" val="3877552685"/>
                    </a:ext>
                  </a:extLst>
                </a:gridCol>
              </a:tblGrid>
              <a:tr h="253184">
                <a:tc>
                  <a:txBody>
                    <a:bodyPr/>
                    <a:lstStyle/>
                    <a:p>
                      <a:endParaRPr lang="en-SG" sz="105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Baseline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Improved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Improved 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23736"/>
                  </a:ext>
                </a:extLst>
              </a:tr>
              <a:tr h="499432">
                <a:tc>
                  <a:txBody>
                    <a:bodyPr/>
                    <a:lstStyle/>
                    <a:p>
                      <a:r>
                        <a:rPr lang="en-SG" sz="1050" dirty="0"/>
                        <a:t>Dataset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1000 photos:</a:t>
                      </a:r>
                    </a:p>
                    <a:p>
                      <a:r>
                        <a:rPr lang="en-SG" sz="1050" dirty="0"/>
                        <a:t>600 train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1000 photos:</a:t>
                      </a:r>
                    </a:p>
                    <a:p>
                      <a:r>
                        <a:rPr lang="en-SG" sz="1050" dirty="0"/>
                        <a:t>600 train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b="1" dirty="0"/>
                        <a:t>2200 photos:</a:t>
                      </a:r>
                    </a:p>
                    <a:p>
                      <a:r>
                        <a:rPr lang="en-SG" sz="1050" b="1" dirty="0"/>
                        <a:t>1800 augmented train*</a:t>
                      </a:r>
                    </a:p>
                    <a:p>
                      <a:r>
                        <a:rPr lang="en-SG" sz="1050" dirty="0"/>
                        <a:t>200 </a:t>
                      </a:r>
                      <a:r>
                        <a:rPr lang="en-SG" sz="1050" dirty="0" err="1"/>
                        <a:t>val</a:t>
                      </a:r>
                      <a:r>
                        <a:rPr lang="en-SG" sz="1050" dirty="0"/>
                        <a:t> (Spain, Estonia)</a:t>
                      </a:r>
                    </a:p>
                    <a:p>
                      <a:r>
                        <a:rPr lang="en-SG" sz="1050" dirty="0"/>
                        <a:t>200 test (Albania, Azerbaijan)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70294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dirty="0"/>
                        <a:t>Epochs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7698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dirty="0"/>
                        <a:t>Starting weight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SG" sz="1050" dirty="0"/>
                        <a:t>Pretrained weights on COCO 2017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1256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dirty="0"/>
                        <a:t>Frozen layers</a:t>
                      </a:r>
                      <a:r>
                        <a:rPr lang="en-SG" sz="1050" baseline="30000" dirty="0"/>
                        <a:t>+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dirty="0"/>
                        <a:t>10</a:t>
                      </a:r>
                      <a:r>
                        <a:rPr lang="en-SG" sz="1050" baseline="30000" dirty="0"/>
                        <a:t>#</a:t>
                      </a:r>
                      <a:endParaRPr lang="en-SG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050" b="1" dirty="0"/>
                        <a:t>None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SG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89198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r>
                        <a:rPr lang="en-SG" sz="1050" baseline="0" dirty="0"/>
                        <a:t>Predictions</a:t>
                      </a:r>
                    </a:p>
                    <a:p>
                      <a:r>
                        <a:rPr lang="en-SG" sz="900" baseline="0" dirty="0"/>
                        <a:t>(Confidence &gt;=0.7)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ID:</a:t>
                      </a:r>
                    </a:p>
                    <a:p>
                      <a:r>
                        <a:rPr lang="en-SG" sz="900" dirty="0"/>
                        <a:t>Passport: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900" dirty="0"/>
                        <a:t>Cannot find object:</a:t>
                      </a:r>
                    </a:p>
                    <a:p>
                      <a:r>
                        <a:rPr lang="en-SG" sz="900" dirty="0"/>
                        <a:t>Mislabelled ID/passport:</a:t>
                      </a:r>
                    </a:p>
                    <a:p>
                      <a:r>
                        <a:rPr lang="en-SG" sz="900" dirty="0"/>
                        <a:t>Mislabelled background: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96</a:t>
                      </a:r>
                    </a:p>
                    <a:p>
                      <a:pPr algn="ctr"/>
                      <a:r>
                        <a:rPr lang="en-SG" sz="900" dirty="0"/>
                        <a:t>97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  <a:p>
                      <a:pPr algn="ctr"/>
                      <a:r>
                        <a:rPr lang="en-SG" sz="9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ID: 99</a:t>
                      </a:r>
                    </a:p>
                    <a:p>
                      <a:r>
                        <a:rPr lang="en-SG" sz="900" dirty="0"/>
                        <a:t>Passport: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900" dirty="0"/>
                        <a:t>Cannot find object:</a:t>
                      </a:r>
                    </a:p>
                    <a:p>
                      <a:r>
                        <a:rPr lang="en-SG" sz="900" dirty="0"/>
                        <a:t>Mislabelled ID/passport: </a:t>
                      </a:r>
                    </a:p>
                    <a:p>
                      <a:r>
                        <a:rPr lang="en-SG" sz="900" dirty="0"/>
                        <a:t>Mislabelled background: </a:t>
                      </a:r>
                      <a:endParaRPr lang="en-S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b="0" dirty="0"/>
                        <a:t>95</a:t>
                      </a:r>
                    </a:p>
                    <a:p>
                      <a:r>
                        <a:rPr lang="en-SG" sz="900" b="0" dirty="0"/>
                        <a:t>99</a:t>
                      </a:r>
                    </a:p>
                    <a:p>
                      <a:r>
                        <a:rPr lang="en-SG" sz="9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r>
                        <a:rPr lang="en-SG" sz="9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  <a:p>
                      <a:r>
                        <a:rPr lang="en-SG" sz="9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ID:</a:t>
                      </a:r>
                    </a:p>
                    <a:p>
                      <a:r>
                        <a:rPr lang="en-SG" sz="900" dirty="0"/>
                        <a:t>Passport: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900" dirty="0"/>
                        <a:t>Cannot find object:</a:t>
                      </a:r>
                    </a:p>
                    <a:p>
                      <a:r>
                        <a:rPr lang="en-SG" sz="900" dirty="0"/>
                        <a:t>Mislabelled ID/passport: </a:t>
                      </a:r>
                    </a:p>
                    <a:p>
                      <a:r>
                        <a:rPr lang="en-SG" sz="900" dirty="0"/>
                        <a:t>Mislabelled background: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100</a:t>
                      </a:r>
                    </a:p>
                    <a:p>
                      <a:pPr algn="ctr"/>
                      <a:r>
                        <a:rPr lang="en-SG" sz="900" dirty="0"/>
                        <a:t>100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  <a:p>
                      <a:pPr algn="ctr"/>
                      <a:r>
                        <a:rPr lang="en-SG" sz="900" dirty="0"/>
                        <a:t>0</a:t>
                      </a:r>
                    </a:p>
                    <a:p>
                      <a:pPr algn="ctr"/>
                      <a:r>
                        <a:rPr lang="en-SG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8476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1BC41E9-2F21-7BEA-97DE-6B1242185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01" b="34600"/>
          <a:stretch/>
        </p:blipFill>
        <p:spPr>
          <a:xfrm>
            <a:off x="491841" y="3363409"/>
            <a:ext cx="2880320" cy="1330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5A86D-0136-9683-5D8B-1ADC45B6B454}"/>
              </a:ext>
            </a:extLst>
          </p:cNvPr>
          <p:cNvSpPr txBox="1"/>
          <p:nvPr/>
        </p:nvSpPr>
        <p:spPr>
          <a:xfrm>
            <a:off x="491841" y="4694098"/>
            <a:ext cx="28803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50" dirty="0"/>
              <a:t>Example of mislabelled ID/passport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232BA2-0097-1301-8561-080C5D97D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600"/>
          <a:stretch/>
        </p:blipFill>
        <p:spPr>
          <a:xfrm>
            <a:off x="3541851" y="3363409"/>
            <a:ext cx="2278581" cy="1330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CAA1B6-712C-EF46-9E87-DEAD913A9100}"/>
              </a:ext>
            </a:extLst>
          </p:cNvPr>
          <p:cNvSpPr txBox="1"/>
          <p:nvPr/>
        </p:nvSpPr>
        <p:spPr>
          <a:xfrm>
            <a:off x="3516865" y="4681011"/>
            <a:ext cx="23285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50" dirty="0"/>
              <a:t>Example of mislabelled background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F8162-F3E6-4120-D3FF-FA0193B6B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01" b="30400"/>
          <a:stretch/>
        </p:blipFill>
        <p:spPr>
          <a:xfrm>
            <a:off x="5990122" y="3363409"/>
            <a:ext cx="2614326" cy="1317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C04B63-E1AA-AB34-E54A-5BD992F7194A}"/>
              </a:ext>
            </a:extLst>
          </p:cNvPr>
          <p:cNvSpPr txBox="1"/>
          <p:nvPr/>
        </p:nvSpPr>
        <p:spPr>
          <a:xfrm>
            <a:off x="6157994" y="4681011"/>
            <a:ext cx="22785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50" dirty="0"/>
              <a:t>Example of cannot find object</a:t>
            </a:r>
          </a:p>
        </p:txBody>
      </p:sp>
    </p:spTree>
    <p:extLst>
      <p:ext uri="{BB962C8B-B14F-4D97-AF65-F5344CB8AC3E}">
        <p14:creationId xmlns:p14="http://schemas.microsoft.com/office/powerpoint/2010/main" val="432933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EDF3134C-A196-89C7-18F8-72C7DF473D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Streamlit – Trial 3</a:t>
            </a:r>
            <a:endParaRPr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4294E1-471E-1AA0-8E25-7D1EAF43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81160"/>
            <a:ext cx="4558722" cy="470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40035A-86BD-B830-2E4C-AA0DA5AFE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2" y="1059582"/>
            <a:ext cx="2696738" cy="3384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F5A517-5722-547A-E690-969308F3F1FE}"/>
              </a:ext>
            </a:extLst>
          </p:cNvPr>
          <p:cNvSpPr/>
          <p:nvPr/>
        </p:nvSpPr>
        <p:spPr>
          <a:xfrm>
            <a:off x="6300192" y="1203598"/>
            <a:ext cx="2016224" cy="1008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Identified blue PR card as passport </a:t>
            </a:r>
            <a:r>
              <a:rPr lang="en-SG" dirty="0">
                <a:solidFill>
                  <a:schemeClr val="tx1"/>
                </a:solidFill>
              </a:rPr>
              <a:t>– because of training dataset!</a:t>
            </a:r>
          </a:p>
        </p:txBody>
      </p:sp>
    </p:spTree>
    <p:extLst>
      <p:ext uri="{BB962C8B-B14F-4D97-AF65-F5344CB8AC3E}">
        <p14:creationId xmlns:p14="http://schemas.microsoft.com/office/powerpoint/2010/main" val="133268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3"/>
          <p:cNvGrpSpPr/>
          <p:nvPr/>
        </p:nvGrpSpPr>
        <p:grpSpPr>
          <a:xfrm>
            <a:off x="6408275" y="740326"/>
            <a:ext cx="2582400" cy="289350"/>
            <a:chOff x="6967625" y="394825"/>
            <a:chExt cx="2582400" cy="289350"/>
          </a:xfrm>
        </p:grpSpPr>
        <p:sp>
          <p:nvSpPr>
            <p:cNvPr id="129" name="Google Shape;129;p23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60;p26">
            <a:extLst>
              <a:ext uri="{FF2B5EF4-FFF2-40B4-BE49-F238E27FC236}">
                <a16:creationId xmlns:a16="http://schemas.microsoft.com/office/drawing/2014/main" id="{064FB23A-6FEF-5B63-03A4-C403FC9D1F16}"/>
              </a:ext>
            </a:extLst>
          </p:cNvPr>
          <p:cNvSpPr txBox="1">
            <a:spLocks/>
          </p:cNvSpPr>
          <p:nvPr/>
        </p:nvSpPr>
        <p:spPr>
          <a:xfrm>
            <a:off x="720000" y="282574"/>
            <a:ext cx="6660312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3200" dirty="0"/>
              <a:t>Project Workflow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2F697A-12D9-2BE6-34A7-D35C2C001251}"/>
              </a:ext>
            </a:extLst>
          </p:cNvPr>
          <p:cNvSpPr/>
          <p:nvPr/>
        </p:nvSpPr>
        <p:spPr>
          <a:xfrm>
            <a:off x="1367584" y="1779662"/>
            <a:ext cx="1858073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Create capstone environment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776724-47E4-A6C4-47CD-79DC8A6E6294}"/>
              </a:ext>
            </a:extLst>
          </p:cNvPr>
          <p:cNvSpPr/>
          <p:nvPr/>
        </p:nvSpPr>
        <p:spPr>
          <a:xfrm>
            <a:off x="1187584" y="1533578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F4C9C-5DA4-7B40-C35F-3EC74A39B488}"/>
              </a:ext>
            </a:extLst>
          </p:cNvPr>
          <p:cNvSpPr/>
          <p:nvPr/>
        </p:nvSpPr>
        <p:spPr>
          <a:xfrm>
            <a:off x="3563848" y="1779662"/>
            <a:ext cx="1858073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Label images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DF56CB-AC8A-9DF6-A4BD-5925EE4A0F13}"/>
              </a:ext>
            </a:extLst>
          </p:cNvPr>
          <p:cNvSpPr/>
          <p:nvPr/>
        </p:nvSpPr>
        <p:spPr>
          <a:xfrm>
            <a:off x="3383848" y="1533578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6D15F7-1446-4F76-726A-64D0AA590CC9}"/>
              </a:ext>
            </a:extLst>
          </p:cNvPr>
          <p:cNvSpPr/>
          <p:nvPr/>
        </p:nvSpPr>
        <p:spPr>
          <a:xfrm>
            <a:off x="5738223" y="1774865"/>
            <a:ext cx="1858073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Instantiate &amp; save YOLO model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392415-5455-B0AC-297B-6C468E618CDF}"/>
              </a:ext>
            </a:extLst>
          </p:cNvPr>
          <p:cNvSpPr/>
          <p:nvPr/>
        </p:nvSpPr>
        <p:spPr>
          <a:xfrm>
            <a:off x="5558223" y="1528781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48E4F8-643D-4205-F9F4-5A04B228977E}"/>
              </a:ext>
            </a:extLst>
          </p:cNvPr>
          <p:cNvSpPr/>
          <p:nvPr/>
        </p:nvSpPr>
        <p:spPr>
          <a:xfrm>
            <a:off x="4802119" y="3003798"/>
            <a:ext cx="1858073" cy="576064"/>
          </a:xfrm>
          <a:prstGeom prst="rect">
            <a:avLst/>
          </a:prstGeom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Deploy on </a:t>
            </a:r>
            <a:r>
              <a:rPr lang="en-SG" dirty="0" err="1">
                <a:solidFill>
                  <a:schemeClr val="tx1"/>
                </a:solidFill>
              </a:rPr>
              <a:t>streamlit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0D92E8-23A9-73BD-053C-149BA8A2C3FF}"/>
              </a:ext>
            </a:extLst>
          </p:cNvPr>
          <p:cNvSpPr/>
          <p:nvPr/>
        </p:nvSpPr>
        <p:spPr>
          <a:xfrm>
            <a:off x="4622119" y="2757714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460AA1-F4D3-3BEE-E729-6A0C9BF7CB0C}"/>
              </a:ext>
            </a:extLst>
          </p:cNvPr>
          <p:cNvSpPr/>
          <p:nvPr/>
        </p:nvSpPr>
        <p:spPr>
          <a:xfrm>
            <a:off x="2627744" y="3003798"/>
            <a:ext cx="1858073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Analyse results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6394EE-C83E-6D35-07CB-8E2511A735A7}"/>
              </a:ext>
            </a:extLst>
          </p:cNvPr>
          <p:cNvSpPr/>
          <p:nvPr/>
        </p:nvSpPr>
        <p:spPr>
          <a:xfrm>
            <a:off x="2447744" y="2757714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284655-3F04-B537-F8EB-46A3003C882F}"/>
              </a:ext>
            </a:extLst>
          </p:cNvPr>
          <p:cNvSpPr/>
          <p:nvPr/>
        </p:nvSpPr>
        <p:spPr>
          <a:xfrm>
            <a:off x="431520" y="3003798"/>
            <a:ext cx="1858073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Train model, predict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AF9344-DB4A-8D64-45DA-6045544F0FF0}"/>
              </a:ext>
            </a:extLst>
          </p:cNvPr>
          <p:cNvSpPr/>
          <p:nvPr/>
        </p:nvSpPr>
        <p:spPr>
          <a:xfrm>
            <a:off x="251520" y="2757714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931761-BDEA-3438-7849-7DC592CA88A5}"/>
              </a:ext>
            </a:extLst>
          </p:cNvPr>
          <p:cNvSpPr/>
          <p:nvPr/>
        </p:nvSpPr>
        <p:spPr>
          <a:xfrm>
            <a:off x="6962359" y="3003798"/>
            <a:ext cx="1858073" cy="576064"/>
          </a:xfrm>
          <a:prstGeom prst="rect">
            <a:avLst/>
          </a:prstGeom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Detect ID cards in videos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A1AFFB-6514-6260-E189-AE231F1C9208}"/>
              </a:ext>
            </a:extLst>
          </p:cNvPr>
          <p:cNvSpPr/>
          <p:nvPr/>
        </p:nvSpPr>
        <p:spPr>
          <a:xfrm>
            <a:off x="6782359" y="2757714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66B9989-2CE5-622C-4CEE-109538D8E07C}"/>
              </a:ext>
            </a:extLst>
          </p:cNvPr>
          <p:cNvSpPr txBox="1"/>
          <p:nvPr/>
        </p:nvSpPr>
        <p:spPr>
          <a:xfrm>
            <a:off x="4802118" y="2725463"/>
            <a:ext cx="1858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b="1" dirty="0">
                <a:solidFill>
                  <a:schemeClr val="bg2">
                    <a:lumMod val="75000"/>
                  </a:schemeClr>
                </a:solidFill>
              </a:rPr>
              <a:t>Stretch goal!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9DA39A3-464D-2D5A-ADE3-B78E1C61207B}"/>
              </a:ext>
            </a:extLst>
          </p:cNvPr>
          <p:cNvSpPr txBox="1"/>
          <p:nvPr/>
        </p:nvSpPr>
        <p:spPr>
          <a:xfrm>
            <a:off x="6962359" y="2725463"/>
            <a:ext cx="1858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b="1" dirty="0">
                <a:solidFill>
                  <a:schemeClr val="bg2">
                    <a:lumMod val="75000"/>
                  </a:schemeClr>
                </a:solidFill>
              </a:rPr>
              <a:t>Stretch goal!</a:t>
            </a:r>
          </a:p>
        </p:txBody>
      </p:sp>
      <p:sp>
        <p:nvSpPr>
          <p:cNvPr id="1024" name="Isosceles Triangle 1023">
            <a:extLst>
              <a:ext uri="{FF2B5EF4-FFF2-40B4-BE49-F238E27FC236}">
                <a16:creationId xmlns:a16="http://schemas.microsoft.com/office/drawing/2014/main" id="{75872C6E-CA4D-0D75-2E6B-889C859ACA1C}"/>
              </a:ext>
            </a:extLst>
          </p:cNvPr>
          <p:cNvSpPr/>
          <p:nvPr/>
        </p:nvSpPr>
        <p:spPr>
          <a:xfrm rot="5400000">
            <a:off x="3165807" y="2003668"/>
            <a:ext cx="288480" cy="121093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5" name="Isosceles Triangle 1024">
            <a:extLst>
              <a:ext uri="{FF2B5EF4-FFF2-40B4-BE49-F238E27FC236}">
                <a16:creationId xmlns:a16="http://schemas.microsoft.com/office/drawing/2014/main" id="{BA2993B6-9639-8CA2-8A9A-A0B07772A887}"/>
              </a:ext>
            </a:extLst>
          </p:cNvPr>
          <p:cNvSpPr/>
          <p:nvPr/>
        </p:nvSpPr>
        <p:spPr>
          <a:xfrm rot="5400000">
            <a:off x="5369857" y="2002351"/>
            <a:ext cx="288480" cy="121093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7" name="Isosceles Triangle 1026">
            <a:extLst>
              <a:ext uri="{FF2B5EF4-FFF2-40B4-BE49-F238E27FC236}">
                <a16:creationId xmlns:a16="http://schemas.microsoft.com/office/drawing/2014/main" id="{6FEA2986-4BD9-97FD-AB51-5FE7438B01B1}"/>
              </a:ext>
            </a:extLst>
          </p:cNvPr>
          <p:cNvSpPr/>
          <p:nvPr/>
        </p:nvSpPr>
        <p:spPr>
          <a:xfrm rot="5400000">
            <a:off x="2224428" y="3228149"/>
            <a:ext cx="288480" cy="121093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9" name="Isosceles Triangle 1028">
            <a:extLst>
              <a:ext uri="{FF2B5EF4-FFF2-40B4-BE49-F238E27FC236}">
                <a16:creationId xmlns:a16="http://schemas.microsoft.com/office/drawing/2014/main" id="{1AE472C1-4D6B-C6B7-0E71-D6D2E068206A}"/>
              </a:ext>
            </a:extLst>
          </p:cNvPr>
          <p:cNvSpPr/>
          <p:nvPr/>
        </p:nvSpPr>
        <p:spPr>
          <a:xfrm rot="5400000">
            <a:off x="4427759" y="3229895"/>
            <a:ext cx="288480" cy="121093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1" name="Isosceles Triangle 1030">
            <a:extLst>
              <a:ext uri="{FF2B5EF4-FFF2-40B4-BE49-F238E27FC236}">
                <a16:creationId xmlns:a16="http://schemas.microsoft.com/office/drawing/2014/main" id="{4317A186-999E-4BD6-8A7A-2D680FA02EB4}"/>
              </a:ext>
            </a:extLst>
          </p:cNvPr>
          <p:cNvSpPr/>
          <p:nvPr/>
        </p:nvSpPr>
        <p:spPr>
          <a:xfrm rot="5400000">
            <a:off x="6615978" y="3222958"/>
            <a:ext cx="288480" cy="121093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2D2EE65-95A1-6513-A208-24BF958CF847}"/>
              </a:ext>
            </a:extLst>
          </p:cNvPr>
          <p:cNvGrpSpPr/>
          <p:nvPr/>
        </p:nvGrpSpPr>
        <p:grpSpPr>
          <a:xfrm>
            <a:off x="4486361" y="454697"/>
            <a:ext cx="288032" cy="275307"/>
            <a:chOff x="1691680" y="946501"/>
            <a:chExt cx="432048" cy="432268"/>
          </a:xfrm>
        </p:grpSpPr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027D133C-674A-25E3-B767-F7580D3A7B3B}"/>
                </a:ext>
              </a:extLst>
            </p:cNvPr>
            <p:cNvSpPr/>
            <p:nvPr/>
          </p:nvSpPr>
          <p:spPr>
            <a:xfrm>
              <a:off x="1691680" y="946501"/>
              <a:ext cx="432048" cy="43226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5" name="Arc 1034">
              <a:extLst>
                <a:ext uri="{FF2B5EF4-FFF2-40B4-BE49-F238E27FC236}">
                  <a16:creationId xmlns:a16="http://schemas.microsoft.com/office/drawing/2014/main" id="{D9375992-76D5-E4E3-1265-2C9E5EB3B4A2}"/>
                </a:ext>
              </a:extLst>
            </p:cNvPr>
            <p:cNvSpPr/>
            <p:nvPr/>
          </p:nvSpPr>
          <p:spPr>
            <a:xfrm rot="10153257">
              <a:off x="1763688" y="1008576"/>
              <a:ext cx="288032" cy="288000"/>
            </a:xfrm>
            <a:prstGeom prst="arc">
              <a:avLst>
                <a:gd name="adj1" fmla="val 11848806"/>
                <a:gd name="adj2" fmla="val 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5ADE7B12-3802-5F61-AA3F-284952115A9C}"/>
                </a:ext>
              </a:extLst>
            </p:cNvPr>
            <p:cNvSpPr/>
            <p:nvPr/>
          </p:nvSpPr>
          <p:spPr>
            <a:xfrm>
              <a:off x="1817735" y="105538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5A3F6DBA-A6DA-6C83-D07C-F91D3A7CFE0A}"/>
                </a:ext>
              </a:extLst>
            </p:cNvPr>
            <p:cNvSpPr/>
            <p:nvPr/>
          </p:nvSpPr>
          <p:spPr>
            <a:xfrm>
              <a:off x="1927964" y="105411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40" name="Speech Bubble: Rectangle 1039">
            <a:extLst>
              <a:ext uri="{FF2B5EF4-FFF2-40B4-BE49-F238E27FC236}">
                <a16:creationId xmlns:a16="http://schemas.microsoft.com/office/drawing/2014/main" id="{FBCF3CB4-9C57-AC8F-C20B-53170CD5248F}"/>
              </a:ext>
            </a:extLst>
          </p:cNvPr>
          <p:cNvSpPr/>
          <p:nvPr/>
        </p:nvSpPr>
        <p:spPr>
          <a:xfrm>
            <a:off x="4966817" y="295448"/>
            <a:ext cx="757815" cy="394587"/>
          </a:xfrm>
          <a:prstGeom prst="wedgeRectCallout">
            <a:avLst>
              <a:gd name="adj1" fmla="val -70796"/>
              <a:gd name="adj2" fmla="val 4472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Still optimistic!</a:t>
            </a:r>
            <a:endParaRPr lang="en-SG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0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B52140B7-BE32-08DC-8364-4B1AF8CCE7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Scores (Baseline)</a:t>
            </a:r>
            <a:endParaRPr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6FB84E-BF4A-F7AD-B0CF-C3D4B35BC8F0}"/>
              </a:ext>
            </a:extLst>
          </p:cNvPr>
          <p:cNvSpPr/>
          <p:nvPr/>
        </p:nvSpPr>
        <p:spPr>
          <a:xfrm>
            <a:off x="5580112" y="627534"/>
            <a:ext cx="3168352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100" b="1" dirty="0">
                <a:solidFill>
                  <a:schemeClr val="tx1"/>
                </a:solidFill>
              </a:rPr>
              <a:t>Digitally generated, 10 of each: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b="1" dirty="0">
                <a:solidFill>
                  <a:schemeClr val="tx1"/>
                </a:solidFill>
              </a:rPr>
              <a:t>ID Cards (500): </a:t>
            </a:r>
            <a:r>
              <a:rPr lang="en-SG" sz="1100" dirty="0">
                <a:solidFill>
                  <a:schemeClr val="tx1"/>
                </a:solidFill>
              </a:rPr>
              <a:t>Albania, Spain, Estonia, Finland, Slovak Republic,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b="1" dirty="0">
                <a:solidFill>
                  <a:schemeClr val="tx1"/>
                </a:solidFill>
              </a:rPr>
              <a:t>Passports (500): </a:t>
            </a:r>
            <a:r>
              <a:rPr lang="en-SG" sz="1100" dirty="0">
                <a:solidFill>
                  <a:schemeClr val="tx1"/>
                </a:solidFill>
              </a:rPr>
              <a:t>Russia, Republic of Serbia, Latvia, Greece, Republic of Azerbaijan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B021E1-C4FA-BC0D-5649-FC2847606B9E}"/>
              </a:ext>
            </a:extLst>
          </p:cNvPr>
          <p:cNvCxnSpPr/>
          <p:nvPr/>
        </p:nvCxnSpPr>
        <p:spPr>
          <a:xfrm>
            <a:off x="3419872" y="828478"/>
            <a:ext cx="216024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C75731-72C0-2D46-E053-2951D95E8960}"/>
              </a:ext>
            </a:extLst>
          </p:cNvPr>
          <p:cNvSpPr/>
          <p:nvPr/>
        </p:nvSpPr>
        <p:spPr>
          <a:xfrm>
            <a:off x="5580112" y="2175706"/>
            <a:ext cx="3168352" cy="140415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100" dirty="0">
                <a:solidFill>
                  <a:schemeClr val="tx1"/>
                </a:solidFill>
              </a:rPr>
              <a:t>Auto-selected by </a:t>
            </a:r>
            <a:r>
              <a:rPr lang="en-SG" sz="1100" dirty="0" err="1">
                <a:solidFill>
                  <a:schemeClr val="tx1"/>
                </a:solidFill>
              </a:rPr>
              <a:t>Roboflow</a:t>
            </a:r>
            <a:endParaRPr lang="en-SG" sz="11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dirty="0">
                <a:solidFill>
                  <a:schemeClr val="tx1"/>
                </a:solidFill>
              </a:rPr>
              <a:t>Train -&gt; 381 : 419 (card : passport)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dirty="0">
                <a:solidFill>
                  <a:schemeClr val="tx1"/>
                </a:solidFill>
              </a:rPr>
              <a:t>Val -&gt; 81 :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dirty="0">
                <a:solidFill>
                  <a:schemeClr val="tx1"/>
                </a:solidFill>
              </a:rPr>
              <a:t>Test -&gt; 38 : 62</a:t>
            </a:r>
          </a:p>
          <a:p>
            <a:r>
              <a:rPr lang="en-SG" sz="1100" dirty="0">
                <a:solidFill>
                  <a:schemeClr val="tx1"/>
                </a:solidFill>
              </a:rPr>
              <a:t>Note: there is room for improvement (e.g. stratify, hide 1 or 2 nationalities in test set from train/</a:t>
            </a:r>
            <a:r>
              <a:rPr lang="en-SG" sz="1100" dirty="0" err="1">
                <a:solidFill>
                  <a:schemeClr val="tx1"/>
                </a:solidFill>
              </a:rPr>
              <a:t>val</a:t>
            </a:r>
            <a:endParaRPr lang="en-SG" sz="11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D7DAD-4699-1BE5-856B-83D94E000CA1}"/>
              </a:ext>
            </a:extLst>
          </p:cNvPr>
          <p:cNvCxnSpPr>
            <a:cxnSpLocks/>
          </p:cNvCxnSpPr>
          <p:nvPr/>
        </p:nvCxnSpPr>
        <p:spPr>
          <a:xfrm>
            <a:off x="2987824" y="1059582"/>
            <a:ext cx="2592288" cy="1289029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61;p26">
            <a:extLst>
              <a:ext uri="{FF2B5EF4-FFF2-40B4-BE49-F238E27FC236}">
                <a16:creationId xmlns:a16="http://schemas.microsoft.com/office/drawing/2014/main" id="{D9F707E9-06BE-E51B-1882-4C13091D0D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504" y="627534"/>
            <a:ext cx="4896544" cy="208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Dataset</a:t>
            </a:r>
            <a:r>
              <a:rPr lang="en-SG" dirty="0"/>
              <a:t>: 500 photos of ID cards, 500 of passport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Train-</a:t>
            </a:r>
            <a:r>
              <a:rPr lang="en-SG" b="1" dirty="0" err="1"/>
              <a:t>val</a:t>
            </a:r>
            <a:r>
              <a:rPr lang="en-SG" b="1" dirty="0"/>
              <a:t>-test split</a:t>
            </a:r>
            <a:r>
              <a:rPr lang="en-SG" dirty="0"/>
              <a:t>: 80-10-10 (</a:t>
            </a:r>
            <a:r>
              <a:rPr lang="en-SG" dirty="0">
                <a:hlinkClick r:id="rId2"/>
              </a:rPr>
              <a:t>v7, Feb 23</a:t>
            </a:r>
            <a:r>
              <a:rPr lang="en-SG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 err="1"/>
              <a:t>Preprocessing</a:t>
            </a:r>
            <a:r>
              <a:rPr lang="en-GB" dirty="0"/>
              <a:t>: Stretch image to 640 x 640 pixels (required by YOLO)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Augmentation</a:t>
            </a:r>
            <a:r>
              <a:rPr lang="en-GB" dirty="0"/>
              <a:t>: None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Batch</a:t>
            </a:r>
            <a:r>
              <a:rPr lang="en-GB" dirty="0"/>
              <a:t>: 8 (capped by my hardware)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Epochs</a:t>
            </a:r>
            <a:r>
              <a:rPr lang="en-GB" dirty="0"/>
              <a:t>: 100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Weights</a:t>
            </a:r>
            <a:r>
              <a:rPr lang="en-GB" dirty="0"/>
              <a:t>: pretrained YOLOv5l on COCO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Freeze</a:t>
            </a:r>
            <a:r>
              <a:rPr lang="en-GB" dirty="0"/>
              <a:t>: 10 layers (backbone of YOLO)</a:t>
            </a:r>
          </a:p>
        </p:txBody>
      </p:sp>
    </p:spTree>
    <p:extLst>
      <p:ext uri="{BB962C8B-B14F-4D97-AF65-F5344CB8AC3E}">
        <p14:creationId xmlns:p14="http://schemas.microsoft.com/office/powerpoint/2010/main" val="156642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851D-BC53-FBFC-BD5B-99B3E6A3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843558"/>
            <a:ext cx="4320001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7F225-FB24-6849-B5A7-B4433B6B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43558"/>
            <a:ext cx="3840000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2247EA-56A1-0981-38FB-476A3296AB6D}"/>
              </a:ext>
            </a:extLst>
          </p:cNvPr>
          <p:cNvSpPr txBox="1"/>
          <p:nvPr/>
        </p:nvSpPr>
        <p:spPr>
          <a:xfrm>
            <a:off x="3275856" y="3867894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8306B"/>
                </a:solidFill>
              </a:rPr>
              <a:t>Prelim analysis: </a:t>
            </a:r>
          </a:p>
          <a:p>
            <a:r>
              <a:rPr lang="en-SG" dirty="0">
                <a:solidFill>
                  <a:srgbClr val="08306B"/>
                </a:solidFill>
              </a:rPr>
              <a:t>perfect score? Overfit? Not enough variation in dataset?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8C2627-685C-2B9B-DA71-DA3A807858D3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27784" y="3579862"/>
            <a:ext cx="648072" cy="657364"/>
          </a:xfrm>
          <a:prstGeom prst="straightConnector1">
            <a:avLst/>
          </a:prstGeom>
          <a:ln>
            <a:solidFill>
              <a:srgbClr val="083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69C5C1-2829-27EB-C17A-0BDE9F19F85E}"/>
              </a:ext>
            </a:extLst>
          </p:cNvPr>
          <p:cNvCxnSpPr>
            <a:cxnSpLocks/>
          </p:cNvCxnSpPr>
          <p:nvPr/>
        </p:nvCxnSpPr>
        <p:spPr>
          <a:xfrm flipV="1">
            <a:off x="5724128" y="3651870"/>
            <a:ext cx="576064" cy="648072"/>
          </a:xfrm>
          <a:prstGeom prst="straightConnector1">
            <a:avLst/>
          </a:prstGeom>
          <a:ln>
            <a:solidFill>
              <a:srgbClr val="083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FFBAD-3FF7-025A-7F02-74EE5FD8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522974"/>
            <a:ext cx="8208910" cy="4104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8FDC97-F9CB-2364-D709-9E73A21BA731}"/>
              </a:ext>
            </a:extLst>
          </p:cNvPr>
          <p:cNvSpPr/>
          <p:nvPr/>
        </p:nvSpPr>
        <p:spPr>
          <a:xfrm>
            <a:off x="395536" y="411510"/>
            <a:ext cx="5040560" cy="4320480"/>
          </a:xfrm>
          <a:prstGeom prst="rect">
            <a:avLst/>
          </a:prstGeom>
          <a:noFill/>
          <a:ln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BEE90-3522-EF36-A73D-D77F1716C1CE}"/>
              </a:ext>
            </a:extLst>
          </p:cNvPr>
          <p:cNvSpPr txBox="1"/>
          <p:nvPr/>
        </p:nvSpPr>
        <p:spPr>
          <a:xfrm>
            <a:off x="1835696" y="195486"/>
            <a:ext cx="2448272" cy="307777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rgbClr val="08306B"/>
                </a:solidFill>
              </a:rPr>
              <a:t>Very low losses in general</a:t>
            </a:r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D06A58-665F-BF84-7ABA-C6DD9DF2DC30}"/>
              </a:ext>
            </a:extLst>
          </p:cNvPr>
          <p:cNvSpPr/>
          <p:nvPr/>
        </p:nvSpPr>
        <p:spPr>
          <a:xfrm>
            <a:off x="5796136" y="411510"/>
            <a:ext cx="2942912" cy="2160240"/>
          </a:xfrm>
          <a:prstGeom prst="rect">
            <a:avLst/>
          </a:prstGeom>
          <a:noFill/>
          <a:ln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C858E-C358-C207-2B52-BF82E2E7F4DE}"/>
              </a:ext>
            </a:extLst>
          </p:cNvPr>
          <p:cNvSpPr txBox="1"/>
          <p:nvPr/>
        </p:nvSpPr>
        <p:spPr>
          <a:xfrm>
            <a:off x="5940152" y="215197"/>
            <a:ext cx="2664296" cy="307777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rgbClr val="08306B"/>
                </a:solidFill>
              </a:rPr>
              <a:t>Near-Perfect Precision/Recall</a:t>
            </a:r>
            <a:endParaRPr lang="en-S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87340-EEA2-C58B-684A-2C69FB4B203F}"/>
              </a:ext>
            </a:extLst>
          </p:cNvPr>
          <p:cNvSpPr/>
          <p:nvPr/>
        </p:nvSpPr>
        <p:spPr>
          <a:xfrm>
            <a:off x="5508105" y="2603634"/>
            <a:ext cx="1512167" cy="2128356"/>
          </a:xfrm>
          <a:prstGeom prst="rect">
            <a:avLst/>
          </a:prstGeom>
          <a:noFill/>
          <a:ln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9C07D-67EC-9C54-395A-0E103C9745A9}"/>
              </a:ext>
            </a:extLst>
          </p:cNvPr>
          <p:cNvSpPr txBox="1"/>
          <p:nvPr/>
        </p:nvSpPr>
        <p:spPr>
          <a:xfrm>
            <a:off x="5580112" y="4515966"/>
            <a:ext cx="1656184" cy="52322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rgbClr val="08306B"/>
                </a:solidFill>
              </a:rPr>
              <a:t>mAP_0.5 = ~1 after ~10 epochs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684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5A241C-6BB0-C9D6-F758-E246E267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1470"/>
            <a:ext cx="2484000" cy="248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1B981-F09F-AFB8-CBB1-869AA55F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51470"/>
            <a:ext cx="2484000" cy="248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FF37-B45D-78DC-6647-A07BC6F1F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51470"/>
            <a:ext cx="2484000" cy="248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84BB85-8DCA-CB8D-1043-4C03A79F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2608030"/>
            <a:ext cx="2484000" cy="248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782BC-F6D7-F72D-F0DB-14833B11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4" y="2608030"/>
            <a:ext cx="2484000" cy="248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201F73-F129-B4A0-BAE4-C0D950C13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2608030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B52140B7-BE32-08DC-8364-4B1AF8CCE7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Scores (Improved Model 1)</a:t>
            </a:r>
            <a:endParaRPr sz="2400" dirty="0"/>
          </a:p>
        </p:txBody>
      </p:sp>
      <p:sp>
        <p:nvSpPr>
          <p:cNvPr id="6" name="Google Shape;261;p26">
            <a:extLst>
              <a:ext uri="{FF2B5EF4-FFF2-40B4-BE49-F238E27FC236}">
                <a16:creationId xmlns:a16="http://schemas.microsoft.com/office/drawing/2014/main" id="{D9F707E9-06BE-E51B-1882-4C13091D0D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504" y="699542"/>
            <a:ext cx="4896544" cy="390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Dataset</a:t>
            </a:r>
            <a:r>
              <a:rPr lang="en-SG" dirty="0"/>
              <a:t>: 500 photos of ID cards, 500 of passport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Train-</a:t>
            </a:r>
            <a:r>
              <a:rPr lang="en-SG" b="1" dirty="0" err="1"/>
              <a:t>val</a:t>
            </a:r>
            <a:r>
              <a:rPr lang="en-SG" b="1" dirty="0"/>
              <a:t>-test split</a:t>
            </a:r>
            <a:r>
              <a:rPr lang="en-SG" dirty="0"/>
              <a:t>: 60-20-20 (</a:t>
            </a:r>
            <a:r>
              <a:rPr lang="en-SG" dirty="0">
                <a:hlinkClick r:id="rId2"/>
              </a:rPr>
              <a:t>v7, Feb 23</a:t>
            </a:r>
            <a:r>
              <a:rPr lang="en-SG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 err="1"/>
              <a:t>Preprocessing</a:t>
            </a:r>
            <a:r>
              <a:rPr lang="en-GB" dirty="0"/>
              <a:t>: Stretch image to 640 x 640 pixels (required by YOLO)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Augmentation</a:t>
            </a:r>
            <a:r>
              <a:rPr lang="en-GB" dirty="0"/>
              <a:t>: None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Batch</a:t>
            </a:r>
            <a:r>
              <a:rPr lang="en-GB" dirty="0"/>
              <a:t>: 8 (capped by my hardware)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Epochs</a:t>
            </a:r>
            <a:r>
              <a:rPr lang="en-GB" dirty="0"/>
              <a:t>: 100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Starting weights</a:t>
            </a:r>
            <a:r>
              <a:rPr lang="en-GB" dirty="0"/>
              <a:t>: pretrained YOLOv5l on COCO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Freeze</a:t>
            </a:r>
            <a:r>
              <a:rPr lang="en-GB" dirty="0"/>
              <a:t>: 10 layers (backbone of YOLO)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9FBD8-68E4-7DB1-A05A-6CF4EA7ECEDE}"/>
              </a:ext>
            </a:extLst>
          </p:cNvPr>
          <p:cNvSpPr txBox="1"/>
          <p:nvPr/>
        </p:nvSpPr>
        <p:spPr>
          <a:xfrm>
            <a:off x="251520" y="4619912"/>
            <a:ext cx="7632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*: gamma exposure: changes the intensity of light of </a:t>
            </a:r>
            <a:r>
              <a:rPr lang="en-GB" sz="1000" dirty="0" err="1"/>
              <a:t>grays</a:t>
            </a:r>
            <a:r>
              <a:rPr lang="en-GB" sz="1000" dirty="0"/>
              <a:t> while keeping full black and white true (as opposed to brightness, which raises/lowers intensity of light across all colours)</a:t>
            </a:r>
            <a:endParaRPr lang="en-SG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450C8-5DE4-C3D0-5AC1-6EC594E2784A}"/>
              </a:ext>
            </a:extLst>
          </p:cNvPr>
          <p:cNvSpPr txBox="1"/>
          <p:nvPr/>
        </p:nvSpPr>
        <p:spPr>
          <a:xfrm>
            <a:off x="3419872" y="699542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87148-0373-B53B-FF5D-4474F2BE7861}"/>
              </a:ext>
            </a:extLst>
          </p:cNvPr>
          <p:cNvSpPr txBox="1"/>
          <p:nvPr/>
        </p:nvSpPr>
        <p:spPr>
          <a:xfrm>
            <a:off x="2987824" y="967829"/>
            <a:ext cx="936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7030A0"/>
                </a:solidFill>
              </a:rPr>
              <a:t>Different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64F3C-41F4-D916-0A6C-62F7618883DF}"/>
              </a:ext>
            </a:extLst>
          </p:cNvPr>
          <p:cNvSpPr txBox="1"/>
          <p:nvPr/>
        </p:nvSpPr>
        <p:spPr>
          <a:xfrm>
            <a:off x="4572000" y="1203598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84CCFB-CBF3-2998-B109-AC9334378CF0}"/>
              </a:ext>
            </a:extLst>
          </p:cNvPr>
          <p:cNvSpPr txBox="1"/>
          <p:nvPr/>
        </p:nvSpPr>
        <p:spPr>
          <a:xfrm>
            <a:off x="2627784" y="1687909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EC137-5EA4-DE62-78FD-393E64B93BB8}"/>
              </a:ext>
            </a:extLst>
          </p:cNvPr>
          <p:cNvSpPr txBox="1"/>
          <p:nvPr/>
        </p:nvSpPr>
        <p:spPr>
          <a:xfrm>
            <a:off x="1691680" y="1419622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A4B48-44F6-05DC-C49D-F38D131B6E53}"/>
              </a:ext>
            </a:extLst>
          </p:cNvPr>
          <p:cNvSpPr txBox="1"/>
          <p:nvPr/>
        </p:nvSpPr>
        <p:spPr>
          <a:xfrm>
            <a:off x="1187624" y="1923678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7EC61-24B6-B4AE-C17C-BDE986E72326}"/>
              </a:ext>
            </a:extLst>
          </p:cNvPr>
          <p:cNvSpPr txBox="1"/>
          <p:nvPr/>
        </p:nvSpPr>
        <p:spPr>
          <a:xfrm>
            <a:off x="3347864" y="2191965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20B-8DF1-3276-6D8F-C2A97B3A8627}"/>
              </a:ext>
            </a:extLst>
          </p:cNvPr>
          <p:cNvSpPr txBox="1"/>
          <p:nvPr/>
        </p:nvSpPr>
        <p:spPr>
          <a:xfrm>
            <a:off x="2757437" y="2428987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9630C7-0181-756A-79AF-D90223D6F928}"/>
              </a:ext>
            </a:extLst>
          </p:cNvPr>
          <p:cNvSpPr/>
          <p:nvPr/>
        </p:nvSpPr>
        <p:spPr>
          <a:xfrm>
            <a:off x="5724128" y="699542"/>
            <a:ext cx="3168352" cy="9221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tx1"/>
                </a:solidFill>
              </a:rPr>
              <a:t>20% in test so that I can </a:t>
            </a:r>
            <a:r>
              <a:rPr lang="en-SG" sz="1100" b="1" dirty="0">
                <a:solidFill>
                  <a:schemeClr val="tx1"/>
                </a:solidFill>
              </a:rPr>
              <a:t>hide 1 nationality of ID cards </a:t>
            </a:r>
            <a:r>
              <a:rPr lang="en-SG" sz="1100" dirty="0">
                <a:solidFill>
                  <a:schemeClr val="tx1"/>
                </a:solidFill>
              </a:rPr>
              <a:t>(100 photos) and </a:t>
            </a:r>
            <a:r>
              <a:rPr lang="en-SG" sz="1100" b="1" dirty="0">
                <a:solidFill>
                  <a:schemeClr val="tx1"/>
                </a:solidFill>
              </a:rPr>
              <a:t>1 nationality of passport</a:t>
            </a:r>
            <a:r>
              <a:rPr lang="en-SG" sz="1100" dirty="0">
                <a:solidFill>
                  <a:schemeClr val="tx1"/>
                </a:solidFill>
              </a:rPr>
              <a:t> (100 photos) from the test-</a:t>
            </a:r>
            <a:r>
              <a:rPr lang="en-SG" sz="1100" dirty="0" err="1">
                <a:solidFill>
                  <a:schemeClr val="tx1"/>
                </a:solidFill>
              </a:rPr>
              <a:t>val</a:t>
            </a:r>
            <a:r>
              <a:rPr lang="en-SG" sz="1100" dirty="0">
                <a:solidFill>
                  <a:schemeClr val="tx1"/>
                </a:solidFill>
              </a:rPr>
              <a:t> dataset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301A12-B13A-F5DB-8129-6E0A2CD6CE9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23928" y="1121718"/>
            <a:ext cx="18002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8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p26">
            <a:extLst>
              <a:ext uri="{FF2B5EF4-FFF2-40B4-BE49-F238E27FC236}">
                <a16:creationId xmlns:a16="http://schemas.microsoft.com/office/drawing/2014/main" id="{B52140B7-BE32-08DC-8364-4B1AF8CCE7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123478"/>
            <a:ext cx="5616624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Scores (Improved Model 2)</a:t>
            </a:r>
            <a:endParaRPr sz="2400" dirty="0"/>
          </a:p>
        </p:txBody>
      </p:sp>
      <p:sp>
        <p:nvSpPr>
          <p:cNvPr id="6" name="Google Shape;261;p26">
            <a:extLst>
              <a:ext uri="{FF2B5EF4-FFF2-40B4-BE49-F238E27FC236}">
                <a16:creationId xmlns:a16="http://schemas.microsoft.com/office/drawing/2014/main" id="{D9F707E9-06BE-E51B-1882-4C13091D0D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504" y="699542"/>
            <a:ext cx="4896544" cy="390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Dataset</a:t>
            </a:r>
            <a:r>
              <a:rPr lang="en-SG" dirty="0"/>
              <a:t>: 500 photos of ID cards, 500 of passport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b="1" dirty="0"/>
              <a:t>Train-</a:t>
            </a:r>
            <a:r>
              <a:rPr lang="en-SG" b="1" dirty="0" err="1"/>
              <a:t>val</a:t>
            </a:r>
            <a:r>
              <a:rPr lang="en-SG" b="1" dirty="0"/>
              <a:t>-test split</a:t>
            </a:r>
            <a:r>
              <a:rPr lang="en-SG" dirty="0"/>
              <a:t>: 60-20-20 (</a:t>
            </a:r>
            <a:r>
              <a:rPr lang="en-SG" dirty="0">
                <a:hlinkClick r:id="rId2"/>
              </a:rPr>
              <a:t>v7, Feb 23</a:t>
            </a:r>
            <a:r>
              <a:rPr lang="en-SG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 err="1"/>
              <a:t>Preprocessing</a:t>
            </a:r>
            <a:r>
              <a:rPr lang="en-GB" dirty="0"/>
              <a:t>: Stretch image to 640 x 640 pixels (required by YOLO)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Augmentation</a:t>
            </a:r>
            <a:r>
              <a:rPr lang="en-GB" dirty="0"/>
              <a:t>: </a:t>
            </a:r>
          </a:p>
          <a:p>
            <a:pPr marL="628650" lvl="1" indent="-171450" algn="l">
              <a:spcAft>
                <a:spcPts val="600"/>
              </a:spcAft>
              <a:buFontTx/>
              <a:buChar char="-"/>
            </a:pPr>
            <a:r>
              <a:rPr lang="en-GB" dirty="0"/>
              <a:t>Crop: 0% minimum zoom, 10% maximum zoom</a:t>
            </a:r>
          </a:p>
          <a:p>
            <a:pPr marL="628650" lvl="1" indent="-171450" algn="l">
              <a:spcAft>
                <a:spcPts val="600"/>
              </a:spcAft>
              <a:buFontTx/>
              <a:buChar char="-"/>
            </a:pPr>
            <a:r>
              <a:rPr lang="en-GB" dirty="0"/>
              <a:t>Rotation: between -15</a:t>
            </a:r>
            <a:r>
              <a:rPr lang="en-GB" baseline="30000" dirty="0"/>
              <a:t>o</a:t>
            </a:r>
            <a:r>
              <a:rPr lang="en-GB" dirty="0"/>
              <a:t> to +15</a:t>
            </a:r>
            <a:r>
              <a:rPr lang="en-GB" baseline="30000" dirty="0"/>
              <a:t>o</a:t>
            </a:r>
          </a:p>
          <a:p>
            <a:pPr marL="628650" lvl="1" indent="-171450" algn="l">
              <a:spcAft>
                <a:spcPts val="600"/>
              </a:spcAft>
              <a:buFontTx/>
              <a:buChar char="-"/>
            </a:pPr>
            <a:r>
              <a:rPr lang="en-GB" dirty="0"/>
              <a:t>Brightness: between -10% and +10%</a:t>
            </a:r>
          </a:p>
          <a:p>
            <a:pPr marL="628650" lvl="1" indent="-171450" algn="l">
              <a:spcAft>
                <a:spcPts val="600"/>
              </a:spcAft>
              <a:buFontTx/>
              <a:buChar char="-"/>
            </a:pPr>
            <a:r>
              <a:rPr lang="en-GB" dirty="0"/>
              <a:t>Exposure*: between -7% and +7%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Batch</a:t>
            </a:r>
            <a:r>
              <a:rPr lang="en-GB" dirty="0"/>
              <a:t>: 8 (capped by my hardware)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Epochs</a:t>
            </a:r>
            <a:r>
              <a:rPr lang="en-GB" dirty="0"/>
              <a:t>: 100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Starting weights</a:t>
            </a:r>
            <a:r>
              <a:rPr lang="en-GB" dirty="0"/>
              <a:t>: pretrained YOLOv5l on COCO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b="1" dirty="0"/>
              <a:t>Freeze</a:t>
            </a:r>
            <a:r>
              <a:rPr lang="en-GB" dirty="0"/>
              <a:t>: 10 layers (backbone of YOLO)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9FBD8-68E4-7DB1-A05A-6CF4EA7ECEDE}"/>
              </a:ext>
            </a:extLst>
          </p:cNvPr>
          <p:cNvSpPr txBox="1"/>
          <p:nvPr/>
        </p:nvSpPr>
        <p:spPr>
          <a:xfrm>
            <a:off x="251520" y="4619912"/>
            <a:ext cx="7632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*: gamma exposure: changes the intensity of light of </a:t>
            </a:r>
            <a:r>
              <a:rPr lang="en-GB" sz="1000" dirty="0" err="1"/>
              <a:t>grays</a:t>
            </a:r>
            <a:r>
              <a:rPr lang="en-GB" sz="1000" dirty="0"/>
              <a:t> while keeping full black and white true (as opposed to brightness, which raises/lowers intensity of light across all colours)</a:t>
            </a:r>
            <a:endParaRPr lang="en-SG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450C8-5DE4-C3D0-5AC1-6EC594E2784A}"/>
              </a:ext>
            </a:extLst>
          </p:cNvPr>
          <p:cNvSpPr txBox="1"/>
          <p:nvPr/>
        </p:nvSpPr>
        <p:spPr>
          <a:xfrm>
            <a:off x="3419872" y="699542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87148-0373-B53B-FF5D-4474F2BE7861}"/>
              </a:ext>
            </a:extLst>
          </p:cNvPr>
          <p:cNvSpPr txBox="1"/>
          <p:nvPr/>
        </p:nvSpPr>
        <p:spPr>
          <a:xfrm>
            <a:off x="2987824" y="967829"/>
            <a:ext cx="936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7030A0"/>
                </a:solidFill>
              </a:rPr>
              <a:t>Different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64F3C-41F4-D916-0A6C-62F7618883DF}"/>
              </a:ext>
            </a:extLst>
          </p:cNvPr>
          <p:cNvSpPr txBox="1"/>
          <p:nvPr/>
        </p:nvSpPr>
        <p:spPr>
          <a:xfrm>
            <a:off x="4572000" y="1203598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E26ED-3D2F-C1AE-AB58-0A77C0B7997E}"/>
              </a:ext>
            </a:extLst>
          </p:cNvPr>
          <p:cNvSpPr txBox="1"/>
          <p:nvPr/>
        </p:nvSpPr>
        <p:spPr>
          <a:xfrm>
            <a:off x="1331640" y="1419622"/>
            <a:ext cx="108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7030A0"/>
                </a:solidFill>
              </a:rPr>
              <a:t>Different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E1C6E-9F8B-6C3B-6399-498F9E28CD9E}"/>
              </a:ext>
            </a:extLst>
          </p:cNvPr>
          <p:cNvSpPr txBox="1"/>
          <p:nvPr/>
        </p:nvSpPr>
        <p:spPr>
          <a:xfrm>
            <a:off x="2627784" y="2651733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C2513-E456-1462-7C90-E4A9ED796060}"/>
              </a:ext>
            </a:extLst>
          </p:cNvPr>
          <p:cNvSpPr txBox="1"/>
          <p:nvPr/>
        </p:nvSpPr>
        <p:spPr>
          <a:xfrm>
            <a:off x="1259632" y="2912045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E96A-09DE-D91F-8391-1E7553782209}"/>
              </a:ext>
            </a:extLst>
          </p:cNvPr>
          <p:cNvSpPr txBox="1"/>
          <p:nvPr/>
        </p:nvSpPr>
        <p:spPr>
          <a:xfrm>
            <a:off x="3347864" y="3147814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6F299E-DF7B-6A9B-DA3D-7C6A0910FF96}"/>
              </a:ext>
            </a:extLst>
          </p:cNvPr>
          <p:cNvSpPr txBox="1"/>
          <p:nvPr/>
        </p:nvSpPr>
        <p:spPr>
          <a:xfrm>
            <a:off x="2780184" y="3416101"/>
            <a:ext cx="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Same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F26975-2FDF-CBD2-C138-299FD66B6EBD}"/>
              </a:ext>
            </a:extLst>
          </p:cNvPr>
          <p:cNvSpPr/>
          <p:nvPr/>
        </p:nvSpPr>
        <p:spPr>
          <a:xfrm>
            <a:off x="5724128" y="1145497"/>
            <a:ext cx="3168352" cy="9221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tx1"/>
                </a:solidFill>
              </a:rPr>
              <a:t>Create variation in dataset??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37F4E3-44FA-CA32-B42B-83C93D9EF436}"/>
              </a:ext>
            </a:extLst>
          </p:cNvPr>
          <p:cNvCxnSpPr>
            <a:cxnSpLocks/>
          </p:cNvCxnSpPr>
          <p:nvPr/>
        </p:nvCxnSpPr>
        <p:spPr>
          <a:xfrm>
            <a:off x="2483768" y="1567673"/>
            <a:ext cx="324036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8850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Basic Template by Slidesgo">
  <a:themeElements>
    <a:clrScheme name="Simple Light">
      <a:dk1>
        <a:srgbClr val="191919"/>
      </a:dk1>
      <a:lt1>
        <a:srgbClr val="F0F0F0"/>
      </a:lt1>
      <a:dk2>
        <a:srgbClr val="E7C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2378</Words>
  <Application>Microsoft Office PowerPoint</Application>
  <PresentationFormat>On-screen Show (16:9)</PresentationFormat>
  <Paragraphs>533</Paragraphs>
  <Slides>35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Bebas Neue</vt:lpstr>
      <vt:lpstr>Nunito Light</vt:lpstr>
      <vt:lpstr>Roboto</vt:lpstr>
      <vt:lpstr>Arial</vt:lpstr>
      <vt:lpstr>Playfair Display ExtraBold</vt:lpstr>
      <vt:lpstr>Wingdings</vt:lpstr>
      <vt:lpstr>Minimalist Business Basic Template by Slidesgo</vt:lpstr>
      <vt:lpstr>Validating ID Submissions using Computer Vision</vt:lpstr>
      <vt:lpstr>Progress update (20 Feb 2023)</vt:lpstr>
      <vt:lpstr>Progress update (22 Feb 2023)</vt:lpstr>
      <vt:lpstr>Scores (Baseline)</vt:lpstr>
      <vt:lpstr>PowerPoint Presentation</vt:lpstr>
      <vt:lpstr>PowerPoint Presentation</vt:lpstr>
      <vt:lpstr>PowerPoint Presentation</vt:lpstr>
      <vt:lpstr>Scores (Improved Model 1)</vt:lpstr>
      <vt:lpstr>Scores (Improved Model 2)</vt:lpstr>
      <vt:lpstr>Scores (Improved Model 3)</vt:lpstr>
      <vt:lpstr>Scores (Improved Model 4)</vt:lpstr>
      <vt:lpstr>Progress update (24 Feb 2023)</vt:lpstr>
      <vt:lpstr>PowerPoint Presentation</vt:lpstr>
      <vt:lpstr>Validation Results</vt:lpstr>
      <vt:lpstr>PowerPoint Presentation</vt:lpstr>
      <vt:lpstr>PowerPoint Presentation</vt:lpstr>
      <vt:lpstr>3 losses in object detection:</vt:lpstr>
      <vt:lpstr>PowerPoint Presentation</vt:lpstr>
      <vt:lpstr>Test Results</vt:lpstr>
      <vt:lpstr>Progress update (24 Feb 2023)</vt:lpstr>
      <vt:lpstr>Progress update (27 Feb 2023)</vt:lpstr>
      <vt:lpstr>Training Data EDA – ID Cards</vt:lpstr>
      <vt:lpstr>Training Data EDA – ID Cards</vt:lpstr>
      <vt:lpstr>Training Data EDA – Passport</vt:lpstr>
      <vt:lpstr>Training Data EDA – Colour Scheme</vt:lpstr>
      <vt:lpstr>Streamlit – 2 Modes: From Prepared Test Set</vt:lpstr>
      <vt:lpstr>Streamlit – 2 Modes: Upload Your Own Data</vt:lpstr>
      <vt:lpstr>Streamlit – Trial 1</vt:lpstr>
      <vt:lpstr>Streamlit – Trial 2</vt:lpstr>
      <vt:lpstr>Validation Results</vt:lpstr>
      <vt:lpstr>PowerPoint Presentation</vt:lpstr>
      <vt:lpstr>PowerPoint Presentation</vt:lpstr>
      <vt:lpstr>Test Results</vt:lpstr>
      <vt:lpstr>Streamlit – Trial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Validating ID Submissions using Machine Vision</dc:title>
  <dc:creator>Almond</dc:creator>
  <cp:lastModifiedBy>Edmond Ang</cp:lastModifiedBy>
  <cp:revision>81</cp:revision>
  <dcterms:modified xsi:type="dcterms:W3CDTF">2023-02-27T07:31:55Z</dcterms:modified>
</cp:coreProperties>
</file>